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3" r:id="rId2"/>
    <p:sldId id="292" r:id="rId3"/>
    <p:sldId id="327" r:id="rId4"/>
    <p:sldId id="294" r:id="rId5"/>
    <p:sldId id="328" r:id="rId6"/>
    <p:sldId id="295" r:id="rId7"/>
    <p:sldId id="290" r:id="rId8"/>
    <p:sldId id="325" r:id="rId9"/>
    <p:sldId id="260" r:id="rId10"/>
    <p:sldId id="259" r:id="rId11"/>
    <p:sldId id="296" r:id="rId12"/>
    <p:sldId id="331" r:id="rId13"/>
    <p:sldId id="298" r:id="rId14"/>
    <p:sldId id="308" r:id="rId15"/>
    <p:sldId id="330" r:id="rId16"/>
    <p:sldId id="304" r:id="rId17"/>
    <p:sldId id="322" r:id="rId18"/>
    <p:sldId id="307" r:id="rId19"/>
    <p:sldId id="289" r:id="rId20"/>
    <p:sldId id="301" r:id="rId21"/>
    <p:sldId id="299" r:id="rId22"/>
    <p:sldId id="303" r:id="rId23"/>
    <p:sldId id="300" r:id="rId24"/>
    <p:sldId id="311" r:id="rId25"/>
    <p:sldId id="315" r:id="rId26"/>
    <p:sldId id="305" r:id="rId27"/>
    <p:sldId id="306" r:id="rId28"/>
    <p:sldId id="316" r:id="rId29"/>
    <p:sldId id="317" r:id="rId30"/>
    <p:sldId id="321" r:id="rId31"/>
    <p:sldId id="313" r:id="rId32"/>
    <p:sldId id="31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2A17"/>
    <a:srgbClr val="FFFFCC"/>
    <a:srgbClr val="008000"/>
    <a:srgbClr val="5C2C04"/>
    <a:srgbClr val="663300"/>
    <a:srgbClr val="003300"/>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650"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6417F7-1253-4063-ADA3-284A9E810E7D}" type="datetimeFigureOut">
              <a:rPr lang="en-CA" smtClean="0"/>
              <a:t>2018-06-07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C5E67D-5F55-4A87-9B64-9399D7D7F659}" type="slidenum">
              <a:rPr lang="en-CA" smtClean="0"/>
              <a:t>‹#›</a:t>
            </a:fld>
            <a:endParaRPr lang="en-CA"/>
          </a:p>
        </p:txBody>
      </p:sp>
    </p:spTree>
    <p:extLst>
      <p:ext uri="{BB962C8B-B14F-4D97-AF65-F5344CB8AC3E}">
        <p14:creationId xmlns:p14="http://schemas.microsoft.com/office/powerpoint/2010/main" val="1593601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p:sp>
      <p:sp>
        <p:nvSpPr>
          <p:cNvPr id="59395" name="Rectangle 3"/>
          <p:cNvSpPr>
            <a:spLocks noGrp="1" noChangeArrowheads="1"/>
          </p:cNvSpPr>
          <p:nvPr>
            <p:ph type="body" idx="1"/>
          </p:nvPr>
        </p:nvSpPr>
        <p:spPr bwMode="auto">
          <a:xfrm>
            <a:off x="914400" y="4343400"/>
            <a:ext cx="5029200" cy="4114800"/>
          </a:xfrm>
          <a:prstGeom prst="rect">
            <a:avLst/>
          </a:prstGeom>
          <a:noFill/>
          <a:ln w="12700">
            <a:miter lim="800000"/>
            <a:headEnd/>
            <a:tailEnd/>
          </a:ln>
        </p:spPr>
        <p:txBody>
          <a:bodyPr/>
          <a:lstStyle/>
          <a:p>
            <a:r>
              <a:rPr lang="en-GB" sz="1400"/>
              <a:t>Prewfers freshly felled or windthrown trees </a:t>
            </a:r>
          </a:p>
          <a:p>
            <a:endParaRPr lang="en-GB" sz="1400"/>
          </a:p>
          <a:p>
            <a:r>
              <a:rPr lang="en-GB" sz="1400"/>
              <a:t>It will kill standing trees which is similar to the behaviour of the spruce beetle </a:t>
            </a:r>
          </a:p>
          <a:p>
            <a:endParaRPr lang="en-GB" sz="1400"/>
          </a:p>
          <a:p>
            <a:r>
              <a:rPr lang="en-GB" sz="1400"/>
              <a:t>IBM only attacks standing trees.</a:t>
            </a:r>
          </a:p>
        </p:txBody>
      </p:sp>
      <p:sp>
        <p:nvSpPr>
          <p:cNvPr id="2" name="Footer Placeholder 1"/>
          <p:cNvSpPr>
            <a:spLocks noGrp="1"/>
          </p:cNvSpPr>
          <p:nvPr>
            <p:ph type="ftr" sz="quarter" idx="10"/>
          </p:nvPr>
        </p:nvSpPr>
        <p:spPr/>
        <p:txBody>
          <a:bodyPr/>
          <a:lstStyle/>
          <a:p>
            <a:r>
              <a:rPr lang="en-CA"/>
              <a:t>Generalized Bark Beetle life cycle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latin typeface="Arial" panose="020B0604020202020204" pitchFamily="34" charset="0"/>
                <a:cs typeface="Arial" panose="020B0604020202020204" pitchFamily="34" charset="0"/>
              </a:rPr>
              <a:t>DFB is attracted </a:t>
            </a:r>
            <a:r>
              <a:rPr lang="en-CA" dirty="0">
                <a:latin typeface="Arial" panose="020B0604020202020204" pitchFamily="34" charset="0"/>
                <a:cs typeface="Arial" panose="020B0604020202020204" pitchFamily="34" charset="0"/>
              </a:rPr>
              <a:t>by oleoresin, particularly its alpha-</a:t>
            </a:r>
            <a:r>
              <a:rPr lang="en-CA" dirty="0" err="1">
                <a:latin typeface="Arial" panose="020B0604020202020204" pitchFamily="34" charset="0"/>
                <a:cs typeface="Arial" panose="020B0604020202020204" pitchFamily="34" charset="0"/>
              </a:rPr>
              <a:t>pinene</a:t>
            </a:r>
            <a:r>
              <a:rPr lang="en-CA" dirty="0">
                <a:latin typeface="Arial" panose="020B0604020202020204" pitchFamily="34" charset="0"/>
                <a:cs typeface="Arial" panose="020B0604020202020204" pitchFamily="34" charset="0"/>
              </a:rPr>
              <a:t>, camphene, and limonene fractions. In the absence of such material the pioneer beetle dispersal appears to be rather uniform throughout the stand. This host attraction precedes the beetle attraction which is produced by unmated females shortly after entering the host and which results in mass concentration of beetles around the center of attraction. </a:t>
            </a:r>
            <a:endParaRPr lang="en-CA" dirty="0" smtClean="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endParaRPr lang="en-CA" dirty="0"/>
          </a:p>
        </p:txBody>
      </p:sp>
      <p:sp>
        <p:nvSpPr>
          <p:cNvPr id="4" name="Footer Placeholder 3"/>
          <p:cNvSpPr>
            <a:spLocks noGrp="1"/>
          </p:cNvSpPr>
          <p:nvPr>
            <p:ph type="ftr" sz="quarter" idx="10"/>
          </p:nvPr>
        </p:nvSpPr>
        <p:spPr/>
        <p:txBody>
          <a:bodyPr/>
          <a:lstStyle/>
          <a:p>
            <a:r>
              <a:rPr lang="en-CA" smtClean="0"/>
              <a:t>Generalized Bark Beetle life cycle</a:t>
            </a:r>
            <a:endParaRPr lang="en-CA"/>
          </a:p>
        </p:txBody>
      </p:sp>
      <p:sp>
        <p:nvSpPr>
          <p:cNvPr id="5" name="Slide Number Placeholder 4"/>
          <p:cNvSpPr>
            <a:spLocks noGrp="1"/>
          </p:cNvSpPr>
          <p:nvPr>
            <p:ph type="sldNum" sz="quarter" idx="11"/>
          </p:nvPr>
        </p:nvSpPr>
        <p:spPr/>
        <p:txBody>
          <a:bodyPr/>
          <a:lstStyle/>
          <a:p>
            <a:fld id="{917FA223-47EC-4899-9995-2309D3433ABF}" type="slidenum">
              <a:rPr lang="en-CA" smtClean="0"/>
              <a:t>5</a:t>
            </a:fld>
            <a:endParaRPr lang="en-CA"/>
          </a:p>
        </p:txBody>
      </p:sp>
    </p:spTree>
    <p:extLst>
      <p:ext uri="{BB962C8B-B14F-4D97-AF65-F5344CB8AC3E}">
        <p14:creationId xmlns:p14="http://schemas.microsoft.com/office/powerpoint/2010/main" val="47183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6774F7E-4CE6-4A2F-BE8A-E1A9C711A78E}" type="slidenum">
              <a:rPr lang="en-CA" smtClean="0"/>
              <a:t>9</a:t>
            </a:fld>
            <a:endParaRPr lang="en-CA"/>
          </a:p>
        </p:txBody>
      </p:sp>
    </p:spTree>
    <p:extLst>
      <p:ext uri="{BB962C8B-B14F-4D97-AF65-F5344CB8AC3E}">
        <p14:creationId xmlns:p14="http://schemas.microsoft.com/office/powerpoint/2010/main" val="3960329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6774F7E-4CE6-4A2F-BE8A-E1A9C711A78E}" type="slidenum">
              <a:rPr lang="en-CA" smtClean="0"/>
              <a:t>10</a:t>
            </a:fld>
            <a:endParaRPr lang="en-CA"/>
          </a:p>
        </p:txBody>
      </p:sp>
    </p:spTree>
    <p:extLst>
      <p:ext uri="{BB962C8B-B14F-4D97-AF65-F5344CB8AC3E}">
        <p14:creationId xmlns:p14="http://schemas.microsoft.com/office/powerpoint/2010/main" val="127491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Fires creates an abundance of highly susceptible &amp; attractive host material for insects.</a:t>
            </a:r>
          </a:p>
          <a:p>
            <a:pPr>
              <a:spcAft>
                <a:spcPts val="600"/>
              </a:spcAft>
            </a:pPr>
            <a:endParaRPr lang="en-CA" dirty="0">
              <a:latin typeface="Arial" panose="020B0604020202020204" pitchFamily="34" charset="0"/>
              <a:cs typeface="Arial" panose="020B0604020202020204" pitchFamily="34" charset="0"/>
            </a:endParaRPr>
          </a:p>
          <a:p>
            <a:pPr>
              <a:spcAft>
                <a:spcPts val="600"/>
              </a:spcAft>
            </a:pPr>
            <a:r>
              <a:rPr lang="en-CA" dirty="0">
                <a:latin typeface="Arial" panose="020B0604020202020204" pitchFamily="34" charset="0"/>
                <a:cs typeface="Arial" panose="020B0604020202020204" pitchFamily="34" charset="0"/>
              </a:rPr>
              <a:t>2017 was another year of large wildfires &amp; widespread drought.</a:t>
            </a:r>
          </a:p>
          <a:p>
            <a:pPr>
              <a:spcAft>
                <a:spcPts val="600"/>
              </a:spcAft>
            </a:pPr>
            <a:r>
              <a:rPr lang="en-CA" dirty="0">
                <a:latin typeface="Arial" panose="020B0604020202020204" pitchFamily="34" charset="0"/>
                <a:cs typeface="Arial" panose="020B0604020202020204" pitchFamily="34" charset="0"/>
              </a:rPr>
              <a:t>Insects will be </a:t>
            </a:r>
            <a:r>
              <a:rPr lang="en-CA" b="1" dirty="0">
                <a:latin typeface="Arial" panose="020B0604020202020204" pitchFamily="34" charset="0"/>
                <a:cs typeface="Arial" panose="020B0604020202020204" pitchFamily="34" charset="0"/>
              </a:rPr>
              <a:t>Part 2</a:t>
            </a:r>
            <a:r>
              <a:rPr lang="en-CA" dirty="0">
                <a:latin typeface="Arial" panose="020B0604020202020204" pitchFamily="34" charset="0"/>
                <a:cs typeface="Arial" panose="020B0604020202020204" pitchFamily="34" charset="0"/>
              </a:rPr>
              <a:t> of this disturbance event – so we must anticipate, plan accordingly and react quickly.</a:t>
            </a:r>
          </a:p>
          <a:p>
            <a:endParaRPr lang="en-CA"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AF8AB10-8F8F-41CA-8733-160184BA92A7}" type="slidenum">
              <a:rPr lang="en-CA" smtClean="0"/>
              <a:t>13</a:t>
            </a:fld>
            <a:endParaRPr lang="en-CA"/>
          </a:p>
        </p:txBody>
      </p:sp>
    </p:spTree>
    <p:extLst>
      <p:ext uri="{BB962C8B-B14F-4D97-AF65-F5344CB8AC3E}">
        <p14:creationId xmlns:p14="http://schemas.microsoft.com/office/powerpoint/2010/main" val="3847992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CA"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Fires creates an abundance of highly susceptible &amp; attractive host material for insects.</a:t>
            </a:r>
          </a:p>
          <a:p>
            <a:pPr>
              <a:spcAft>
                <a:spcPts val="600"/>
              </a:spcAft>
            </a:pPr>
            <a:endParaRPr lang="en-CA" dirty="0">
              <a:latin typeface="Arial" panose="020B0604020202020204" pitchFamily="34" charset="0"/>
              <a:cs typeface="Arial" panose="020B0604020202020204" pitchFamily="34" charset="0"/>
            </a:endParaRPr>
          </a:p>
          <a:p>
            <a:pPr>
              <a:spcAft>
                <a:spcPts val="600"/>
              </a:spcAft>
            </a:pPr>
            <a:r>
              <a:rPr lang="en-CA" dirty="0">
                <a:latin typeface="Arial" panose="020B0604020202020204" pitchFamily="34" charset="0"/>
                <a:cs typeface="Arial" panose="020B0604020202020204" pitchFamily="34" charset="0"/>
              </a:rPr>
              <a:t>2017 was another year of large wildfires &amp; widespread drought.</a:t>
            </a:r>
          </a:p>
          <a:p>
            <a:pPr>
              <a:spcAft>
                <a:spcPts val="600"/>
              </a:spcAft>
            </a:pPr>
            <a:r>
              <a:rPr lang="en-CA" dirty="0">
                <a:latin typeface="Arial" panose="020B0604020202020204" pitchFamily="34" charset="0"/>
                <a:cs typeface="Arial" panose="020B0604020202020204" pitchFamily="34" charset="0"/>
              </a:rPr>
              <a:t>Insects will be </a:t>
            </a:r>
            <a:r>
              <a:rPr lang="en-CA" b="1" dirty="0">
                <a:latin typeface="Arial" panose="020B0604020202020204" pitchFamily="34" charset="0"/>
                <a:cs typeface="Arial" panose="020B0604020202020204" pitchFamily="34" charset="0"/>
              </a:rPr>
              <a:t>Part 2</a:t>
            </a:r>
            <a:r>
              <a:rPr lang="en-CA" dirty="0">
                <a:latin typeface="Arial" panose="020B0604020202020204" pitchFamily="34" charset="0"/>
                <a:cs typeface="Arial" panose="020B0604020202020204" pitchFamily="34" charset="0"/>
              </a:rPr>
              <a:t> of this disturbance event – so we must anticipate, plan accordingly and react quickly.</a:t>
            </a:r>
          </a:p>
          <a:p>
            <a:endParaRPr lang="en-CA"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AF8AB10-8F8F-41CA-8733-160184BA92A7}" type="slidenum">
              <a:rPr lang="en-CA" smtClean="0"/>
              <a:t>21</a:t>
            </a:fld>
            <a:endParaRPr lang="en-CA"/>
          </a:p>
        </p:txBody>
      </p:sp>
    </p:spTree>
    <p:extLst>
      <p:ext uri="{BB962C8B-B14F-4D97-AF65-F5344CB8AC3E}">
        <p14:creationId xmlns:p14="http://schemas.microsoft.com/office/powerpoint/2010/main" val="3847992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6774F7E-4CE6-4A2F-BE8A-E1A9C711A78E}" type="slidenum">
              <a:rPr lang="en-CA" smtClean="0"/>
              <a:t>28</a:t>
            </a:fld>
            <a:endParaRPr lang="en-CA"/>
          </a:p>
        </p:txBody>
      </p:sp>
    </p:spTree>
    <p:extLst>
      <p:ext uri="{BB962C8B-B14F-4D97-AF65-F5344CB8AC3E}">
        <p14:creationId xmlns:p14="http://schemas.microsoft.com/office/powerpoint/2010/main" val="135971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6774F7E-4CE6-4A2F-BE8A-E1A9C711A78E}" type="slidenum">
              <a:rPr lang="en-CA" smtClean="0"/>
              <a:t>29</a:t>
            </a:fld>
            <a:endParaRPr lang="en-CA"/>
          </a:p>
        </p:txBody>
      </p:sp>
    </p:spTree>
    <p:extLst>
      <p:ext uri="{BB962C8B-B14F-4D97-AF65-F5344CB8AC3E}">
        <p14:creationId xmlns:p14="http://schemas.microsoft.com/office/powerpoint/2010/main" val="1870113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6774F7E-4CE6-4A2F-BE8A-E1A9C711A78E}" type="slidenum">
              <a:rPr lang="en-CA" smtClean="0"/>
              <a:t>30</a:t>
            </a:fld>
            <a:endParaRPr lang="en-CA"/>
          </a:p>
        </p:txBody>
      </p:sp>
    </p:spTree>
    <p:extLst>
      <p:ext uri="{BB962C8B-B14F-4D97-AF65-F5344CB8AC3E}">
        <p14:creationId xmlns:p14="http://schemas.microsoft.com/office/powerpoint/2010/main" val="1609652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B70AC7C-000B-4EE9-9FF3-8E8AF614C848}" type="datetimeFigureOut">
              <a:rPr lang="en-CA" smtClean="0"/>
              <a:t>2018-06-07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1999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B70AC7C-000B-4EE9-9FF3-8E8AF614C848}" type="datetimeFigureOut">
              <a:rPr lang="en-CA" smtClean="0"/>
              <a:t>2018-06-07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2825240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70AC7C-000B-4EE9-9FF3-8E8AF614C848}" type="datetimeFigureOut">
              <a:rPr lang="en-CA" smtClean="0"/>
              <a:t>2018-06-07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3227606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B70AC7C-000B-4EE9-9FF3-8E8AF614C848}" type="datetimeFigureOut">
              <a:rPr lang="en-CA" smtClean="0"/>
              <a:t>2018-06-07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1113454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B70AC7C-000B-4EE9-9FF3-8E8AF614C848}" type="datetimeFigureOut">
              <a:rPr lang="en-CA" smtClean="0"/>
              <a:t>2018-06-07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356917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B70AC7C-000B-4EE9-9FF3-8E8AF614C848}" type="datetimeFigureOut">
              <a:rPr lang="en-CA" smtClean="0"/>
              <a:t>2018-06-07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2253727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0AC7C-000B-4EE9-9FF3-8E8AF614C848}" type="datetimeFigureOut">
              <a:rPr lang="en-CA" smtClean="0"/>
              <a:t>2018-06-07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101627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0AC7C-000B-4EE9-9FF3-8E8AF614C848}" type="datetimeFigureOut">
              <a:rPr lang="en-CA" smtClean="0"/>
              <a:t>2018-06-07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2189686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0AC7C-000B-4EE9-9FF3-8E8AF614C848}" type="datetimeFigureOut">
              <a:rPr lang="en-CA" smtClean="0"/>
              <a:t>2018-06-07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356762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B70AC7C-000B-4EE9-9FF3-8E8AF614C848}" type="datetimeFigureOut">
              <a:rPr lang="en-CA" smtClean="0"/>
              <a:t>2018-06-07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166201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B70AC7C-000B-4EE9-9FF3-8E8AF614C848}" type="datetimeFigureOut">
              <a:rPr lang="en-CA" smtClean="0"/>
              <a:t>2018-06-07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8742CE-3B7D-4712-80AD-9F7D295BBE22}" type="slidenum">
              <a:rPr lang="en-CA" smtClean="0"/>
              <a:t>‹#›</a:t>
            </a:fld>
            <a:endParaRPr lang="en-CA"/>
          </a:p>
        </p:txBody>
      </p:sp>
    </p:spTree>
    <p:extLst>
      <p:ext uri="{BB962C8B-B14F-4D97-AF65-F5344CB8AC3E}">
        <p14:creationId xmlns:p14="http://schemas.microsoft.com/office/powerpoint/2010/main" val="135921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70AC7C-000B-4EE9-9FF3-8E8AF614C848}" type="datetimeFigureOut">
              <a:rPr lang="en-CA" smtClean="0"/>
              <a:t>2018-06-07</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8742CE-3B7D-4712-80AD-9F7D295BBE22}" type="slidenum">
              <a:rPr lang="en-CA" smtClean="0"/>
              <a:t>‹#›</a:t>
            </a:fld>
            <a:endParaRPr lang="en-CA"/>
          </a:p>
        </p:txBody>
      </p:sp>
    </p:spTree>
    <p:extLst>
      <p:ext uri="{BB962C8B-B14F-4D97-AF65-F5344CB8AC3E}">
        <p14:creationId xmlns:p14="http://schemas.microsoft.com/office/powerpoint/2010/main" val="3001202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microsoft.com/office/2007/relationships/hdphoto" Target="../media/hdphoto5.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jpeg"/><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hyperlink" Target="https://www.google.ca/url?sa=i&amp;source=images&amp;cd=&amp;cad=rja&amp;uact=8&amp;ved=2ahUKEwiImrPW3K3bAhW1MX0KHaBXDjkQjRx6BAgBEAU&amp;url=https://pngtree.com/so/cool-flame&amp;psig=AOvVaw33Ap1puEXs6ym5UTOgC0GW&amp;ust=1527779590552091"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jpeg"/><Relationship Id="rId4" Type="http://schemas.microsoft.com/office/2007/relationships/hdphoto" Target="../media/hdphoto9.wdp"/></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3.jpeg"/><Relationship Id="rId4" Type="http://schemas.openxmlformats.org/officeDocument/2006/relationships/image" Target="../media/image18.jpeg"/><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microsoft.com/office/2007/relationships/hdphoto" Target="../media/hdphoto13.wdp"/><Relationship Id="rId13" Type="http://schemas.openxmlformats.org/officeDocument/2006/relationships/hyperlink" Target="http://www.google.ca/url?sa=i&amp;source=images&amp;cd=&amp;cad=rja&amp;docid=faseuMR7DR6rdM&amp;tbnid=p1IGDDDWnO0MZM:&amp;ved=0CAgQjRwwAA&amp;url=http://www.whatsthatbug.com/2009/12/03/flat-headed-borer-larva-hippomelas-sphenicus-maybe/&amp;ei=cDw_UvDFO4OkigLWhoGYBg&amp;psig=AFQjCNE8g_qWdBHYtdyI3c-3uJOJZOkepQ&amp;ust=1379962353012995" TargetMode="External"/><Relationship Id="rId3" Type="http://schemas.openxmlformats.org/officeDocument/2006/relationships/image" Target="../media/image25.jpeg"/><Relationship Id="rId7" Type="http://schemas.openxmlformats.org/officeDocument/2006/relationships/image" Target="../media/image28.png"/><Relationship Id="rId12" Type="http://schemas.microsoft.com/office/2007/relationships/hdphoto" Target="../media/hdphoto15.wdp"/><Relationship Id="rId2" Type="http://schemas.openxmlformats.org/officeDocument/2006/relationships/image" Target="../media/image24.jpeg"/><Relationship Id="rId1" Type="http://schemas.openxmlformats.org/officeDocument/2006/relationships/slideLayout" Target="../slideLayouts/slideLayout7.xml"/><Relationship Id="rId6" Type="http://schemas.microsoft.com/office/2007/relationships/hdphoto" Target="../media/hdphoto12.wdp"/><Relationship Id="rId11" Type="http://schemas.openxmlformats.org/officeDocument/2006/relationships/image" Target="../media/image30.png"/><Relationship Id="rId5" Type="http://schemas.openxmlformats.org/officeDocument/2006/relationships/image" Target="../media/image27.png"/><Relationship Id="rId15" Type="http://schemas.microsoft.com/office/2007/relationships/hdphoto" Target="../media/hdphoto16.wdp"/><Relationship Id="rId10" Type="http://schemas.microsoft.com/office/2007/relationships/hdphoto" Target="../media/hdphoto14.wdp"/><Relationship Id="rId4" Type="http://schemas.openxmlformats.org/officeDocument/2006/relationships/image" Target="../media/image26.jpeg"/><Relationship Id="rId9" Type="http://schemas.openxmlformats.org/officeDocument/2006/relationships/image" Target="../media/image29.png"/><Relationship Id="rId1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17.wdp"/><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8.wdp"/></Relationships>
</file>

<file path=ppt/slides/_rels/slide11.xml.rels><?xml version="1.0" encoding="UTF-8" standalone="yes"?>
<Relationships xmlns="http://schemas.openxmlformats.org/package/2006/relationships"><Relationship Id="rId3" Type="http://schemas.microsoft.com/office/2007/relationships/hdphoto" Target="../media/hdphoto19.wdp"/><Relationship Id="rId7" Type="http://schemas.microsoft.com/office/2007/relationships/hdphoto" Target="../media/hdphoto21.wdp"/><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20.wdp"/><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microsoft.com/office/2007/relationships/hdphoto" Target="../media/hdphoto22.wdp"/></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3.wdp"/></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45.jpeg"/><Relationship Id="rId1" Type="http://schemas.openxmlformats.org/officeDocument/2006/relationships/slideLayout" Target="../slideLayouts/slideLayout7.xml"/><Relationship Id="rId6" Type="http://schemas.microsoft.com/office/2007/relationships/hdphoto" Target="../media/hdphoto25.wdp"/><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microsoft.com/office/2007/relationships/hdphoto" Target="../media/hdphoto26.wdp"/><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6" Type="http://schemas.microsoft.com/office/2007/relationships/hdphoto" Target="../media/hdphoto31.wdp"/><Relationship Id="rId5" Type="http://schemas.openxmlformats.org/officeDocument/2006/relationships/image" Target="../media/image56.jpeg"/><Relationship Id="rId4" Type="http://schemas.microsoft.com/office/2007/relationships/hdphoto" Target="../media/hdphoto30.wdp"/></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58.jpeg"/><Relationship Id="rId1" Type="http://schemas.openxmlformats.org/officeDocument/2006/relationships/slideLayout" Target="../slideLayouts/slideLayout7.xml"/><Relationship Id="rId5" Type="http://schemas.microsoft.com/office/2007/relationships/hdphoto" Target="../media/hdphoto33.wdp"/><Relationship Id="rId4" Type="http://schemas.openxmlformats.org/officeDocument/2006/relationships/image" Target="../media/image5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34.wdp"/><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35.wdp"/><Relationship Id="rId5" Type="http://schemas.openxmlformats.org/officeDocument/2006/relationships/image" Target="../media/image63.jpeg"/><Relationship Id="rId4"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36.wdp"/><Relationship Id="rId5" Type="http://schemas.openxmlformats.org/officeDocument/2006/relationships/image" Target="../media/image66.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38.wdp"/><Relationship Id="rId2" Type="http://schemas.openxmlformats.org/officeDocument/2006/relationships/image" Target="../media/image68.jpeg"/><Relationship Id="rId1" Type="http://schemas.openxmlformats.org/officeDocument/2006/relationships/slideLayout" Target="../slideLayouts/slideLayout7.xml"/><Relationship Id="rId6" Type="http://schemas.microsoft.com/office/2007/relationships/hdphoto" Target="../media/hdphoto39.wdp"/><Relationship Id="rId5" Type="http://schemas.openxmlformats.org/officeDocument/2006/relationships/image" Target="../media/image69.png"/><Relationship Id="rId4" Type="http://schemas.openxmlformats.org/officeDocument/2006/relationships/hyperlink" Target="https://www.google.ca/url?sa=i&amp;source=images&amp;cd=&amp;cad=rja&amp;uact=8&amp;ved=2ahUKEwiF-N3k8o_bAhVJyGMKHbhHCasQjRx6BAgBEAU&amp;url=https://www.istockphoto.com/photos/speech-bubble&amp;psig=AOvVaw0zFyiUkRdd-HUXB1NlwcS4&amp;ust=152675466352365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screen">
            <a:extLst>
              <a:ext uri="{BEBA8EAE-BF5A-486C-A8C5-ECC9F3942E4B}">
                <a14:imgProps xmlns:a14="http://schemas.microsoft.com/office/drawing/2010/main">
                  <a14:imgLayer r:embed="rId3">
                    <a14:imgEffect>
                      <a14:sharpenSoften amount="10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Picture 5" descr="DFBadults"/>
          <p:cNvPicPr>
            <a:picLocks noChangeAspect="1" noChangeArrowheads="1"/>
          </p:cNvPicPr>
          <p:nvPr/>
        </p:nvPicPr>
        <p:blipFill>
          <a:blip r:embed="rId4" cstate="screen">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4523625" y="0"/>
            <a:ext cx="3992866" cy="2661910"/>
          </a:xfrm>
          <a:prstGeom prst="rect">
            <a:avLst/>
          </a:prstGeom>
          <a:noFill/>
          <a:ln w="9525">
            <a:solidFill>
              <a:schemeClr val="tx1"/>
            </a:solidFill>
            <a:miter lim="800000"/>
            <a:headEnd/>
            <a:tailEnd/>
          </a:ln>
          <a:effectLst>
            <a:outerShdw blurRad="50800" dist="38100" dir="2700000" algn="tl" rotWithShape="0">
              <a:schemeClr val="tx1">
                <a:alpha val="60000"/>
              </a:schemeClr>
            </a:outerShdw>
          </a:effectLst>
        </p:spPr>
      </p:pic>
      <p:pic>
        <p:nvPicPr>
          <p:cNvPr id="5" name="Picture 4"/>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10000"/>
                    </a14:imgEffect>
                    <a14:imgEffect>
                      <a14:brightnessContrast contrast="10000"/>
                    </a14:imgEffect>
                  </a14:imgLayer>
                </a14:imgProps>
              </a:ext>
              <a:ext uri="{28A0092B-C50C-407E-A947-70E740481C1C}">
                <a14:useLocalDpi xmlns:a14="http://schemas.microsoft.com/office/drawing/2010/main"/>
              </a:ext>
            </a:extLst>
          </a:blip>
          <a:srcRect l="21554" r="25544"/>
          <a:stretch/>
        </p:blipFill>
        <p:spPr>
          <a:xfrm>
            <a:off x="992" y="-3381"/>
            <a:ext cx="4859040" cy="6888765"/>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29000" y="3642917"/>
            <a:ext cx="4139952" cy="3104964"/>
          </a:xfrm>
          <a:prstGeom prst="rect">
            <a:avLst/>
          </a:prstGeom>
        </p:spPr>
      </p:pic>
      <p:pic>
        <p:nvPicPr>
          <p:cNvPr id="1026" name="Picture 2" descr="Image result for flaming line graphic">
            <a:hlinkClick r:id="rId9"/>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15000" b="84231" l="1154" r="99231"/>
                    </a14:imgEffect>
                  </a14:imgLayer>
                </a14:imgProps>
              </a:ext>
              <a:ext uri="{28A0092B-C50C-407E-A947-70E740481C1C}">
                <a14:useLocalDpi xmlns:a14="http://schemas.microsoft.com/office/drawing/2010/main"/>
              </a:ext>
            </a:extLst>
          </a:blip>
          <a:srcRect t="17304" b="14700"/>
          <a:stretch/>
        </p:blipFill>
        <p:spPr bwMode="auto">
          <a:xfrm rot="16200000">
            <a:off x="3615941" y="577227"/>
            <a:ext cx="1821318" cy="6668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755576" y="1568123"/>
            <a:ext cx="7992888" cy="3627276"/>
          </a:xfrm>
          <a:prstGeom prst="rect">
            <a:avLst/>
          </a:prstGeom>
          <a:noFill/>
          <a:ln w="9525">
            <a:noFill/>
            <a:miter lim="800000"/>
            <a:headEnd/>
            <a:tailEnd/>
          </a:ln>
        </p:spPr>
        <p:txBody>
          <a:bodyPr wrap="square" lIns="92075" tIns="46038" rIns="92075" bIns="46038">
            <a:spAutoFit/>
          </a:bodyPr>
          <a:lstStyle/>
          <a:p>
            <a:pPr algn="ctr">
              <a:spcBef>
                <a:spcPct val="0"/>
              </a:spcBef>
              <a:spcAft>
                <a:spcPts val="1600"/>
              </a:spcAft>
            </a:pPr>
            <a:r>
              <a:rPr lang="en-GB" sz="4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Managing Douglas-fir Beetle in a </a:t>
            </a:r>
            <a:r>
              <a:rPr lang="en-GB" sz="4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en-GB" sz="4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ost-wildfire Environment</a:t>
            </a:r>
          </a:p>
          <a:p>
            <a:pPr algn="ctr">
              <a:spcBef>
                <a:spcPct val="0"/>
              </a:spcBef>
              <a:spcAft>
                <a:spcPts val="1600"/>
              </a:spcAft>
            </a:pPr>
            <a:endParaRPr lang="en-GB" sz="4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spcBef>
                <a:spcPct val="0"/>
              </a:spcBef>
              <a:spcAft>
                <a:spcPts val="600"/>
              </a:spcAft>
            </a:pPr>
            <a:r>
              <a:rPr lang="en-GB"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Lorraine Maclauchlan</a:t>
            </a:r>
          </a:p>
          <a:p>
            <a:pPr algn="ctr">
              <a:spcBef>
                <a:spcPct val="0"/>
              </a:spcBef>
              <a:spcAft>
                <a:spcPts val="600"/>
              </a:spcAft>
            </a:pPr>
            <a:r>
              <a:rPr lang="en-GB" sz="36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Forest Entomologist</a:t>
            </a:r>
            <a:endParaRPr lang="en-GB" sz="36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Picture 2" descr="Image result for flaming line graphic">
            <a:hlinkClick r:id="rId9"/>
          </p:cNvPr>
          <p:cNvPicPr>
            <a:picLocks noChangeAspect="1" noChangeArrowheads="1"/>
          </p:cNvPicPr>
          <p:nvPr/>
        </p:nvPicPr>
        <p:blipFill rotWithShape="1">
          <a:blip r:embed="rId12" cstate="screen">
            <a:extLst>
              <a:ext uri="{BEBA8EAE-BF5A-486C-A8C5-ECC9F3942E4B}">
                <a14:imgProps xmlns:a14="http://schemas.microsoft.com/office/drawing/2010/main">
                  <a14:imgLayer r:embed="rId13">
                    <a14:imgEffect>
                      <a14:backgroundRemoval t="15000" b="84231" l="1154" r="99231"/>
                    </a14:imgEffect>
                  </a14:imgLayer>
                </a14:imgProps>
              </a:ext>
              <a:ext uri="{28A0092B-C50C-407E-A947-70E740481C1C}">
                <a14:useLocalDpi xmlns:a14="http://schemas.microsoft.com/office/drawing/2010/main"/>
              </a:ext>
            </a:extLst>
          </a:blip>
          <a:srcRect t="17304" b="14700"/>
          <a:stretch/>
        </p:blipFill>
        <p:spPr bwMode="auto">
          <a:xfrm rot="16200000">
            <a:off x="3878528" y="3095567"/>
            <a:ext cx="1296144" cy="6668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flaming line graphic">
            <a:hlinkClick r:id="rId9"/>
          </p:cNvPr>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ackgroundRemoval t="15000" b="84231" l="1154" r="99231"/>
                    </a14:imgEffect>
                  </a14:imgLayer>
                </a14:imgProps>
              </a:ext>
              <a:ext uri="{28A0092B-C50C-407E-A947-70E740481C1C}">
                <a14:useLocalDpi xmlns:a14="http://schemas.microsoft.com/office/drawing/2010/main"/>
              </a:ext>
            </a:extLst>
          </a:blip>
          <a:srcRect t="17304" b="14700"/>
          <a:stretch/>
        </p:blipFill>
        <p:spPr bwMode="auto">
          <a:xfrm rot="16200000">
            <a:off x="3349211" y="5373243"/>
            <a:ext cx="1800200" cy="1224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17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brightnessContrast contrast="15000"/>
                    </a14:imgEffect>
                  </a14:imgLayer>
                </a14:imgProps>
              </a:ext>
              <a:ext uri="{28A0092B-C50C-407E-A947-70E740481C1C}">
                <a14:useLocalDpi xmlns:a14="http://schemas.microsoft.com/office/drawing/2010/main"/>
              </a:ext>
            </a:extLst>
          </a:blip>
          <a:srcRect l="31373" r="15123"/>
          <a:stretch/>
        </p:blipFill>
        <p:spPr>
          <a:xfrm>
            <a:off x="179512" y="1342305"/>
            <a:ext cx="3800192" cy="5327055"/>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3" name="Content Placeholder 2"/>
          <p:cNvSpPr txBox="1">
            <a:spLocks/>
          </p:cNvSpPr>
          <p:nvPr/>
        </p:nvSpPr>
        <p:spPr>
          <a:xfrm>
            <a:off x="4211960" y="1412776"/>
            <a:ext cx="4904429" cy="3312368"/>
          </a:xfrm>
          <a:prstGeom prst="rect">
            <a:avLst/>
          </a:prstGeom>
          <a:no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spcAft>
                <a:spcPts val="600"/>
              </a:spcAft>
              <a:buFont typeface="+mj-lt"/>
              <a:buAutoNum type="arabicPeriod"/>
            </a:pPr>
            <a:r>
              <a:rPr lang="en-CA"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 History &amp; Current Status</a:t>
            </a:r>
          </a:p>
          <a:p>
            <a:pPr marL="514350" indent="-514350">
              <a:spcBef>
                <a:spcPts val="0"/>
              </a:spcBef>
              <a:spcAft>
                <a:spcPts val="600"/>
              </a:spcAft>
              <a:buFont typeface="+mj-lt"/>
              <a:buAutoNum type="arabicPeriod"/>
            </a:pPr>
            <a:r>
              <a:rPr lang="en-CA"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Detection</a:t>
            </a:r>
          </a:p>
          <a:p>
            <a:pPr marL="1168400" indent="-452438">
              <a:spcBef>
                <a:spcPts val="0"/>
              </a:spcBef>
              <a:spcAft>
                <a:spcPts val="600"/>
              </a:spcAft>
              <a:buFont typeface="+mj-lt"/>
              <a:buAutoNum type="alphaLcParenR"/>
            </a:pPr>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hazard &amp; risk </a:t>
            </a: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rating</a:t>
            </a:r>
          </a:p>
          <a:p>
            <a:pPr marL="1168400" indent="-452438">
              <a:spcBef>
                <a:spcPts val="0"/>
              </a:spcBef>
              <a:spcAft>
                <a:spcPts val="600"/>
              </a:spcAft>
              <a:buFont typeface="+mj-lt"/>
              <a:buAutoNum type="alphaLcParenR"/>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aerial</a:t>
            </a:r>
          </a:p>
          <a:p>
            <a:pPr marL="1168400" indent="-452438">
              <a:spcAft>
                <a:spcPts val="600"/>
              </a:spcAft>
              <a:buFont typeface="+mj-lt"/>
              <a:buAutoNum type="alphaLcParenR"/>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ground</a:t>
            </a:r>
          </a:p>
          <a:p>
            <a:pPr marL="514350" indent="-514350">
              <a:spcBef>
                <a:spcPts val="0"/>
              </a:spcBef>
              <a:spcAft>
                <a:spcPts val="600"/>
              </a:spcAft>
              <a:buFont typeface="+mj-lt"/>
              <a:buAutoNum type="arabicPeriod" startAt="3"/>
            </a:pPr>
            <a:r>
              <a:rPr lang="en-CA"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a:t>
            </a:r>
            <a:r>
              <a:rPr lang="en-CA"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Options</a:t>
            </a:r>
          </a:p>
          <a:p>
            <a:pPr marL="1168400" indent="-452438">
              <a:spcAft>
                <a:spcPts val="600"/>
              </a:spcAft>
              <a:buFont typeface="+mj-lt"/>
              <a:buAutoNum type="alphaLcParenR"/>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targeted </a:t>
            </a:r>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harvest using </a:t>
            </a:r>
            <a:r>
              <a:rPr lang="en-CA" sz="2800" dirty="0" err="1"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semiochemicals</a:t>
            </a:r>
            <a:endPar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514350" indent="-514350">
              <a:spcAft>
                <a:spcPts val="600"/>
              </a:spcAft>
              <a:buFont typeface="+mj-lt"/>
              <a:buAutoNum type="arabicPeriod" startAt="4"/>
            </a:pPr>
            <a:r>
              <a:rPr lang="en-CA"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Critical Dates</a:t>
            </a:r>
          </a:p>
          <a:p>
            <a:pPr marL="514350" indent="-514350">
              <a:buFont typeface="+mj-lt"/>
              <a:buAutoNum type="arabicPeriod" startAt="4"/>
            </a:pPr>
            <a:endParaRPr lang="en-CA"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514350" indent="-514350">
              <a:buFont typeface="+mj-lt"/>
              <a:buAutoNum type="arabicPeriod" startAt="4"/>
            </a:pPr>
            <a:endParaRPr lang="en-CA"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Rectangle 4"/>
          <p:cNvSpPr>
            <a:spLocks noChangeArrowheads="1"/>
          </p:cNvSpPr>
          <p:nvPr/>
        </p:nvSpPr>
        <p:spPr bwMode="auto">
          <a:xfrm>
            <a:off x="467544" y="104300"/>
            <a:ext cx="7992888" cy="1200971"/>
          </a:xfrm>
          <a:prstGeom prst="rect">
            <a:avLst/>
          </a:prstGeom>
          <a:noFill/>
          <a:ln w="9525">
            <a:noFill/>
            <a:miter lim="800000"/>
            <a:headEnd/>
            <a:tailEnd/>
          </a:ln>
        </p:spPr>
        <p:txBody>
          <a:bodyPr wrap="square" lIns="92075" tIns="46038" rIns="92075" bIns="46038">
            <a:spAutoFit/>
          </a:bodyPr>
          <a:lstStyle/>
          <a:p>
            <a:pPr algn="ctr">
              <a:spcBef>
                <a:spcPct val="0"/>
              </a:spcBef>
              <a:spcAft>
                <a:spcPts val="1600"/>
              </a:spcAft>
            </a:pPr>
            <a:r>
              <a:rPr lang="en-GB" sz="36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Managing Douglas-fir Beetle in a </a:t>
            </a:r>
            <a:r>
              <a:rPr lang="en-GB" sz="36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en-GB" sz="36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ost-wildfire Environment</a:t>
            </a:r>
          </a:p>
        </p:txBody>
      </p:sp>
    </p:spTree>
    <p:extLst>
      <p:ext uri="{BB962C8B-B14F-4D97-AF65-F5344CB8AC3E}">
        <p14:creationId xmlns:p14="http://schemas.microsoft.com/office/powerpoint/2010/main" val="197234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211960" y="116632"/>
            <a:ext cx="4104456" cy="769937"/>
          </a:xfrm>
          <a:noFill/>
        </p:spPr>
        <p:txBody>
          <a:bodyPr>
            <a:noAutofit/>
          </a:bodyPr>
          <a:lstStyle/>
          <a:p>
            <a:pPr algn="l"/>
            <a:r>
              <a:rPr lang="en-GB" sz="30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Host preference </a:t>
            </a:r>
          </a:p>
        </p:txBody>
      </p:sp>
      <p:sp>
        <p:nvSpPr>
          <p:cNvPr id="11" name="Rectangle 6"/>
          <p:cNvSpPr>
            <a:spLocks noChangeArrowheads="1"/>
          </p:cNvSpPr>
          <p:nvPr/>
        </p:nvSpPr>
        <p:spPr bwMode="auto">
          <a:xfrm>
            <a:off x="4217062" y="1052736"/>
            <a:ext cx="4572000" cy="1800493"/>
          </a:xfrm>
          <a:prstGeom prst="rect">
            <a:avLst/>
          </a:prstGeom>
          <a:noFill/>
          <a:ln w="9525">
            <a:noFill/>
            <a:miter lim="800000"/>
            <a:headEnd/>
            <a:tailEnd/>
          </a:ln>
          <a:effectLst/>
        </p:spPr>
        <p:txBody>
          <a:bodyPr wrap="square">
            <a:spAutoFit/>
          </a:bodyPr>
          <a:lstStyle/>
          <a:p>
            <a:pPr marL="234950" indent="-234950">
              <a:lnSpc>
                <a:spcPct val="100000"/>
              </a:lnSpc>
              <a:spcAft>
                <a:spcPts val="600"/>
              </a:spcAft>
              <a:buFontTx/>
              <a:buChar char="•"/>
              <a:defRPr/>
            </a:pPr>
            <a:r>
              <a:rPr lang="en-GB" sz="2400" b="0" dirty="0">
                <a:solidFill>
                  <a:srgbClr val="663300"/>
                </a:solidFill>
                <a:latin typeface="Arial" panose="020B0604020202020204" pitchFamily="34" charset="0"/>
                <a:cs typeface="Arial" panose="020B0604020202020204" pitchFamily="34" charset="0"/>
              </a:rPr>
              <a:t>large, old </a:t>
            </a:r>
            <a:r>
              <a:rPr lang="en-GB" sz="2400" b="0" dirty="0" smtClean="0">
                <a:solidFill>
                  <a:srgbClr val="663300"/>
                </a:solidFill>
                <a:latin typeface="Arial" panose="020B0604020202020204" pitchFamily="34" charset="0"/>
                <a:cs typeface="Arial" panose="020B0604020202020204" pitchFamily="34" charset="0"/>
              </a:rPr>
              <a:t>Douglas-fir (&gt;30cm)</a:t>
            </a:r>
            <a:endParaRPr lang="en-GB" sz="2400" b="0" dirty="0">
              <a:solidFill>
                <a:srgbClr val="663300"/>
              </a:solidFill>
              <a:latin typeface="Arial" panose="020B0604020202020204" pitchFamily="34" charset="0"/>
              <a:cs typeface="Arial" panose="020B0604020202020204" pitchFamily="34" charset="0"/>
            </a:endParaRPr>
          </a:p>
          <a:p>
            <a:pPr marL="234950" indent="-234950">
              <a:lnSpc>
                <a:spcPct val="100000"/>
              </a:lnSpc>
              <a:spcAft>
                <a:spcPts val="600"/>
              </a:spcAft>
              <a:buFontTx/>
              <a:buChar char="•"/>
              <a:defRPr/>
            </a:pPr>
            <a:r>
              <a:rPr lang="en-GB" sz="2400" b="0" dirty="0" smtClean="0">
                <a:solidFill>
                  <a:srgbClr val="663300"/>
                </a:solidFill>
                <a:latin typeface="Arial" panose="020B0604020202020204" pitchFamily="34" charset="0"/>
                <a:cs typeface="Arial" panose="020B0604020202020204" pitchFamily="34" charset="0"/>
              </a:rPr>
              <a:t>fire-scarred fir</a:t>
            </a:r>
            <a:endParaRPr lang="en-GB" sz="2400" b="0" dirty="0">
              <a:solidFill>
                <a:srgbClr val="663300"/>
              </a:solidFill>
              <a:latin typeface="Arial" panose="020B0604020202020204" pitchFamily="34" charset="0"/>
              <a:cs typeface="Arial" panose="020B0604020202020204" pitchFamily="34" charset="0"/>
            </a:endParaRPr>
          </a:p>
          <a:p>
            <a:pPr marL="234950" indent="-234950">
              <a:lnSpc>
                <a:spcPct val="100000"/>
              </a:lnSpc>
              <a:spcAft>
                <a:spcPts val="600"/>
              </a:spcAft>
              <a:buFontTx/>
              <a:buChar char="•"/>
              <a:defRPr/>
            </a:pPr>
            <a:r>
              <a:rPr lang="en-GB" sz="2400" b="0" dirty="0" smtClean="0">
                <a:solidFill>
                  <a:srgbClr val="663300"/>
                </a:solidFill>
                <a:latin typeface="Arial" panose="020B0604020202020204" pitchFamily="34" charset="0"/>
                <a:cs typeface="Arial" panose="020B0604020202020204" pitchFamily="34" charset="0"/>
              </a:rPr>
              <a:t>fresh wind throw or felled fir</a:t>
            </a:r>
            <a:endParaRPr lang="en-GB" sz="2400" b="0" dirty="0">
              <a:solidFill>
                <a:srgbClr val="663300"/>
              </a:solidFill>
              <a:latin typeface="Arial" panose="020B0604020202020204" pitchFamily="34" charset="0"/>
              <a:cs typeface="Arial" panose="020B0604020202020204" pitchFamily="34" charset="0"/>
            </a:endParaRPr>
          </a:p>
          <a:p>
            <a:pPr marL="234950" indent="-234950">
              <a:lnSpc>
                <a:spcPct val="100000"/>
              </a:lnSpc>
              <a:spcAft>
                <a:spcPts val="600"/>
              </a:spcAft>
              <a:buFontTx/>
              <a:buChar char="•"/>
              <a:defRPr/>
            </a:pPr>
            <a:r>
              <a:rPr lang="en-GB" sz="2400" b="0" dirty="0" smtClean="0">
                <a:solidFill>
                  <a:srgbClr val="663300"/>
                </a:solidFill>
                <a:latin typeface="Arial" panose="020B0604020202020204" pitchFamily="34" charset="0"/>
                <a:cs typeface="Arial" panose="020B0604020202020204" pitchFamily="34" charset="0"/>
              </a:rPr>
              <a:t>stressed, </a:t>
            </a:r>
            <a:r>
              <a:rPr lang="en-GB" sz="2400" b="0" dirty="0">
                <a:solidFill>
                  <a:srgbClr val="663300"/>
                </a:solidFill>
                <a:latin typeface="Arial" panose="020B0604020202020204" pitchFamily="34" charset="0"/>
                <a:cs typeface="Arial" panose="020B0604020202020204" pitchFamily="34" charset="0"/>
              </a:rPr>
              <a:t>diseased . . </a:t>
            </a:r>
            <a:r>
              <a:rPr lang="en-GB" sz="2400" b="0" dirty="0" smtClean="0">
                <a:solidFill>
                  <a:srgbClr val="663300"/>
                </a:solidFill>
                <a:latin typeface="Arial" panose="020B0604020202020204" pitchFamily="34" charset="0"/>
                <a:cs typeface="Arial" panose="020B0604020202020204" pitchFamily="34" charset="0"/>
              </a:rPr>
              <a:t>.</a:t>
            </a:r>
            <a:endParaRPr lang="en-GB" sz="2400" b="0" dirty="0">
              <a:solidFill>
                <a:srgbClr val="663300"/>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b="25226"/>
          <a:stretch/>
        </p:blipFill>
        <p:spPr>
          <a:xfrm rot="5400000">
            <a:off x="-1323447" y="1584093"/>
            <a:ext cx="6516219" cy="3654319"/>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8" name="Picture 7"/>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20000"/>
                    </a14:imgEffect>
                    <a14:imgEffect>
                      <a14:brightnessContrast contrast="25000"/>
                    </a14:imgEffect>
                  </a14:imgLayer>
                </a14:imgProps>
              </a:ext>
              <a:ext uri="{28A0092B-C50C-407E-A947-70E740481C1C}">
                <a14:useLocalDpi xmlns:a14="http://schemas.microsoft.com/office/drawing/2010/main"/>
              </a:ext>
            </a:extLst>
          </a:blip>
          <a:srcRect r="11228" b="11779"/>
          <a:stretch/>
        </p:blipFill>
        <p:spPr>
          <a:xfrm>
            <a:off x="4139952" y="3127121"/>
            <a:ext cx="4752528" cy="3542242"/>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4" name="Right Arrow 3"/>
          <p:cNvSpPr/>
          <p:nvPr/>
        </p:nvSpPr>
        <p:spPr>
          <a:xfrm rot="10800000">
            <a:off x="7123822" y="4361414"/>
            <a:ext cx="639150" cy="2160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251520" y="188640"/>
            <a:ext cx="7272808" cy="738664"/>
          </a:xfrm>
          <a:prstGeom prst="rect">
            <a:avLst/>
          </a:prstGeom>
          <a:noFill/>
        </p:spPr>
        <p:txBody>
          <a:bodyPr wrap="square" rtlCol="0">
            <a:spAutoFit/>
          </a:bodyPr>
          <a:lstStyle/>
          <a:p>
            <a:pPr marL="742950" indent="-742950">
              <a:buFont typeface="+mj-lt"/>
              <a:buAutoNum type="arabicPeriod"/>
            </a:pPr>
            <a:r>
              <a:rPr lang="en-CA" sz="4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 History</a:t>
            </a:r>
          </a:p>
        </p:txBody>
      </p:sp>
    </p:spTree>
    <p:extLst>
      <p:ext uri="{BB962C8B-B14F-4D97-AF65-F5344CB8AC3E}">
        <p14:creationId xmlns:p14="http://schemas.microsoft.com/office/powerpoint/2010/main" val="103750380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sharpenSoften amount="1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5292080" y="4538743"/>
            <a:ext cx="2959549" cy="2219662"/>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2" name="Picture 2" descr="C:\Users\ajstock\Downloads\1_Pest Management\1_IBx_BARKBEETLES\IBD\Pix and presentations\IBD frass lower bole 1241469-PPT.jpg"/>
          <p:cNvPicPr>
            <a:picLocks noChangeAspect="1" noChangeArrowheads="1"/>
          </p:cNvPicPr>
          <p:nvPr/>
        </p:nvPicPr>
        <p:blipFill rotWithShape="1">
          <a:blip r:embed="rId4">
            <a:extLst>
              <a:ext uri="{28A0092B-C50C-407E-A947-70E740481C1C}">
                <a14:useLocalDpi xmlns:a14="http://schemas.microsoft.com/office/drawing/2010/main"/>
              </a:ext>
            </a:extLst>
          </a:blip>
          <a:srcRect b="3633"/>
          <a:stretch/>
        </p:blipFill>
        <p:spPr bwMode="auto">
          <a:xfrm>
            <a:off x="3944" y="44624"/>
            <a:ext cx="4572001" cy="6713780"/>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716016" y="260648"/>
            <a:ext cx="4176464" cy="4278094"/>
          </a:xfrm>
          <a:prstGeom prst="rect">
            <a:avLst/>
          </a:prstGeom>
        </p:spPr>
        <p:txBody>
          <a:bodyPr wrap="square">
            <a:spAutoFit/>
          </a:bodyPr>
          <a:lstStyle/>
          <a:p>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Bole symptoms:</a:t>
            </a:r>
          </a:p>
          <a:p>
            <a:endPar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CA" sz="2400" dirty="0">
                <a:solidFill>
                  <a:srgbClr val="663300"/>
                </a:solidFill>
                <a:latin typeface="Arial" panose="020B0604020202020204" pitchFamily="34" charset="0"/>
                <a:cs typeface="Arial" panose="020B0604020202020204" pitchFamily="34" charset="0"/>
              </a:rPr>
              <a:t>The first sign of </a:t>
            </a:r>
            <a:r>
              <a:rPr lang="en-CA" sz="24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attack </a:t>
            </a:r>
            <a:r>
              <a:rPr lang="en-CA" sz="2400" dirty="0">
                <a:solidFill>
                  <a:srgbClr val="663300"/>
                </a:solidFill>
                <a:latin typeface="Arial" panose="020B0604020202020204" pitchFamily="34" charset="0"/>
                <a:cs typeface="Arial" panose="020B0604020202020204" pitchFamily="34" charset="0"/>
              </a:rPr>
              <a:t>is orange-brown </a:t>
            </a:r>
            <a:r>
              <a:rPr lang="en-CA" sz="2400" dirty="0" err="1">
                <a:solidFill>
                  <a:srgbClr val="663300"/>
                </a:solidFill>
                <a:latin typeface="Arial" panose="020B0604020202020204" pitchFamily="34" charset="0"/>
                <a:cs typeface="Arial" panose="020B0604020202020204" pitchFamily="34" charset="0"/>
              </a:rPr>
              <a:t>frass</a:t>
            </a:r>
            <a:r>
              <a:rPr lang="en-CA" sz="2400" dirty="0">
                <a:solidFill>
                  <a:srgbClr val="663300"/>
                </a:solidFill>
                <a:latin typeface="Arial" panose="020B0604020202020204" pitchFamily="34" charset="0"/>
                <a:cs typeface="Arial" panose="020B0604020202020204" pitchFamily="34" charset="0"/>
              </a:rPr>
              <a:t> and sawdust in bark crevices and around base of tree.</a:t>
            </a:r>
          </a:p>
          <a:p>
            <a:endParaRPr lang="en-CA" sz="2400" dirty="0">
              <a:solidFill>
                <a:srgbClr val="663300"/>
              </a:solidFill>
              <a:latin typeface="Arial" panose="020B0604020202020204" pitchFamily="34" charset="0"/>
              <a:cs typeface="Arial" panose="020B0604020202020204" pitchFamily="34" charset="0"/>
            </a:endParaRPr>
          </a:p>
          <a:p>
            <a:r>
              <a:rPr lang="en-CA" sz="24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Attack</a:t>
            </a:r>
            <a:r>
              <a:rPr lang="en-CA" sz="2400" dirty="0" smtClean="0">
                <a:solidFill>
                  <a:srgbClr val="663300"/>
                </a:solidFill>
                <a:latin typeface="Arial" panose="020B0604020202020204" pitchFamily="34" charset="0"/>
                <a:cs typeface="Arial" panose="020B0604020202020204" pitchFamily="34" charset="0"/>
              </a:rPr>
              <a:t> is visible </a:t>
            </a:r>
            <a:r>
              <a:rPr lang="en-CA" sz="2400" dirty="0">
                <a:solidFill>
                  <a:srgbClr val="663300"/>
                </a:solidFill>
                <a:latin typeface="Arial" panose="020B0604020202020204" pitchFamily="34" charset="0"/>
                <a:cs typeface="Arial" panose="020B0604020202020204" pitchFamily="34" charset="0"/>
              </a:rPr>
              <a:t>from </a:t>
            </a:r>
            <a:r>
              <a:rPr lang="en-CA" sz="2400" dirty="0" smtClean="0">
                <a:solidFill>
                  <a:srgbClr val="663300"/>
                </a:solidFill>
                <a:latin typeface="Arial" panose="020B0604020202020204" pitchFamily="34" charset="0"/>
                <a:cs typeface="Arial" panose="020B0604020202020204" pitchFamily="34" charset="0"/>
              </a:rPr>
              <a:t>April-June </a:t>
            </a:r>
            <a:r>
              <a:rPr lang="en-CA" sz="2400" dirty="0">
                <a:solidFill>
                  <a:srgbClr val="663300"/>
                </a:solidFill>
                <a:latin typeface="Arial" panose="020B0604020202020204" pitchFamily="34" charset="0"/>
                <a:cs typeface="Arial" panose="020B0604020202020204" pitchFamily="34" charset="0"/>
              </a:rPr>
              <a:t>to early fall (after this time </a:t>
            </a:r>
            <a:r>
              <a:rPr lang="en-CA" sz="2400" dirty="0" err="1">
                <a:solidFill>
                  <a:srgbClr val="663300"/>
                </a:solidFill>
                <a:latin typeface="Arial" panose="020B0604020202020204" pitchFamily="34" charset="0"/>
                <a:cs typeface="Arial" panose="020B0604020202020204" pitchFamily="34" charset="0"/>
              </a:rPr>
              <a:t>frass</a:t>
            </a:r>
            <a:r>
              <a:rPr lang="en-CA" sz="2400" dirty="0">
                <a:solidFill>
                  <a:srgbClr val="663300"/>
                </a:solidFill>
                <a:latin typeface="Arial" panose="020B0604020202020204" pitchFamily="34" charset="0"/>
                <a:cs typeface="Arial" panose="020B0604020202020204" pitchFamily="34" charset="0"/>
              </a:rPr>
              <a:t> fades &amp; gets washed away).</a:t>
            </a:r>
          </a:p>
        </p:txBody>
      </p:sp>
      <p:sp>
        <p:nvSpPr>
          <p:cNvPr id="5" name="Right Arrow 4"/>
          <p:cNvSpPr/>
          <p:nvPr/>
        </p:nvSpPr>
        <p:spPr>
          <a:xfrm rot="2358319">
            <a:off x="5636085" y="5159132"/>
            <a:ext cx="1028634" cy="316719"/>
          </a:xfrm>
          <a:prstGeom prst="rightArrow">
            <a:avLst/>
          </a:prstGeom>
          <a:solidFill>
            <a:srgbClr val="FFFF00"/>
          </a:solidFill>
          <a:ln w="95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67422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a:off x="2987823" y="2276872"/>
            <a:ext cx="5930979" cy="4448234"/>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3" name="Picture 2"/>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10000"/>
                    </a14:imgEffect>
                    <a14:imgEffect>
                      <a14:brightnessContrast contrast="20000"/>
                    </a14:imgEffect>
                  </a14:imgLayer>
                </a14:imgProps>
              </a:ext>
              <a:ext uri="{28A0092B-C50C-407E-A947-70E740481C1C}">
                <a14:useLocalDpi xmlns:a14="http://schemas.microsoft.com/office/drawing/2010/main"/>
              </a:ext>
            </a:extLst>
          </a:blip>
          <a:srcRect t="6260" b="14175"/>
          <a:stretch/>
        </p:blipFill>
        <p:spPr>
          <a:xfrm rot="5400000">
            <a:off x="-789401" y="3173777"/>
            <a:ext cx="4448234" cy="2654424"/>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2" name="Rectangle 1"/>
          <p:cNvSpPr/>
          <p:nvPr/>
        </p:nvSpPr>
        <p:spPr>
          <a:xfrm>
            <a:off x="251520" y="260648"/>
            <a:ext cx="8568952" cy="1969770"/>
          </a:xfrm>
          <a:prstGeom prst="rect">
            <a:avLst/>
          </a:prstGeom>
        </p:spPr>
        <p:txBody>
          <a:bodyPr wrap="square">
            <a:spAutoFit/>
          </a:bodyPr>
          <a:lstStyle/>
          <a:p>
            <a:pPr>
              <a:spcAft>
                <a:spcPts val="1200"/>
              </a:spcAft>
            </a:pPr>
            <a:r>
              <a:rPr lang="en-CA" sz="24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Primary attraction</a:t>
            </a:r>
            <a:r>
              <a:rPr lang="en-CA" sz="2200" b="1" dirty="0" smtClean="0">
                <a:solidFill>
                  <a:srgbClr val="663300"/>
                </a:solidFill>
                <a:latin typeface="Arial" panose="020B0604020202020204" pitchFamily="34" charset="0"/>
                <a:cs typeface="Arial" panose="020B0604020202020204" pitchFamily="34" charset="0"/>
              </a:rPr>
              <a:t>: </a:t>
            </a:r>
            <a:r>
              <a:rPr lang="en-CA" sz="2200" dirty="0" smtClean="0">
                <a:solidFill>
                  <a:srgbClr val="663300"/>
                </a:solidFill>
                <a:latin typeface="Arial" panose="020B0604020202020204" pitchFamily="34" charset="0"/>
                <a:cs typeface="Arial" panose="020B0604020202020204" pitchFamily="34" charset="0"/>
              </a:rPr>
              <a:t>DFB is attracted </a:t>
            </a:r>
            <a:r>
              <a:rPr lang="en-CA" sz="2200" dirty="0">
                <a:solidFill>
                  <a:srgbClr val="663300"/>
                </a:solidFill>
                <a:latin typeface="Arial" panose="020B0604020202020204" pitchFamily="34" charset="0"/>
                <a:cs typeface="Arial" panose="020B0604020202020204" pitchFamily="34" charset="0"/>
              </a:rPr>
              <a:t>by </a:t>
            </a:r>
            <a:r>
              <a:rPr lang="en-CA" sz="2200" dirty="0" smtClean="0">
                <a:solidFill>
                  <a:srgbClr val="663300"/>
                </a:solidFill>
                <a:latin typeface="Arial" panose="020B0604020202020204" pitchFamily="34" charset="0"/>
                <a:cs typeface="Arial" panose="020B0604020202020204" pitchFamily="34" charset="0"/>
              </a:rPr>
              <a:t>host oleoresin - alpha-</a:t>
            </a:r>
            <a:r>
              <a:rPr lang="en-CA" sz="2200" dirty="0" err="1" smtClean="0">
                <a:solidFill>
                  <a:srgbClr val="663300"/>
                </a:solidFill>
                <a:latin typeface="Arial" panose="020B0604020202020204" pitchFamily="34" charset="0"/>
                <a:cs typeface="Arial" panose="020B0604020202020204" pitchFamily="34" charset="0"/>
              </a:rPr>
              <a:t>pinene</a:t>
            </a:r>
            <a:r>
              <a:rPr lang="en-CA" sz="2200" dirty="0">
                <a:solidFill>
                  <a:srgbClr val="663300"/>
                </a:solidFill>
                <a:latin typeface="Arial" panose="020B0604020202020204" pitchFamily="34" charset="0"/>
                <a:cs typeface="Arial" panose="020B0604020202020204" pitchFamily="34" charset="0"/>
              </a:rPr>
              <a:t>, camphene, and </a:t>
            </a:r>
            <a:r>
              <a:rPr lang="en-CA" sz="2200" dirty="0" smtClean="0">
                <a:solidFill>
                  <a:srgbClr val="663300"/>
                </a:solidFill>
                <a:latin typeface="Arial" panose="020B0604020202020204" pitchFamily="34" charset="0"/>
                <a:cs typeface="Arial" panose="020B0604020202020204" pitchFamily="34" charset="0"/>
              </a:rPr>
              <a:t>limonene</a:t>
            </a:r>
          </a:p>
          <a:p>
            <a:pPr>
              <a:spcAft>
                <a:spcPts val="600"/>
              </a:spcAft>
            </a:pPr>
            <a:r>
              <a:rPr lang="en-CA" sz="2200" dirty="0" smtClean="0">
                <a:solidFill>
                  <a:srgbClr val="663300"/>
                </a:solidFill>
                <a:latin typeface="Arial" panose="020B0604020202020204" pitchFamily="34" charset="0"/>
                <a:cs typeface="Arial" panose="020B0604020202020204" pitchFamily="34" charset="0"/>
              </a:rPr>
              <a:t>Host </a:t>
            </a:r>
            <a:r>
              <a:rPr lang="en-CA" sz="2200" dirty="0">
                <a:solidFill>
                  <a:srgbClr val="663300"/>
                </a:solidFill>
                <a:latin typeface="Arial" panose="020B0604020202020204" pitchFamily="34" charset="0"/>
                <a:cs typeface="Arial" panose="020B0604020202020204" pitchFamily="34" charset="0"/>
              </a:rPr>
              <a:t>attraction </a:t>
            </a:r>
            <a:r>
              <a:rPr lang="en-CA" sz="22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precedes</a:t>
            </a:r>
            <a:r>
              <a:rPr lang="en-CA" sz="2200" dirty="0">
                <a:solidFill>
                  <a:srgbClr val="663300"/>
                </a:solidFill>
                <a:latin typeface="Arial" panose="020B0604020202020204" pitchFamily="34" charset="0"/>
                <a:cs typeface="Arial" panose="020B0604020202020204" pitchFamily="34" charset="0"/>
              </a:rPr>
              <a:t> the beetle attraction which is produced by unmated females shortly after entering the host and which results in mass concentration of beetles around the center of attraction. </a:t>
            </a:r>
          </a:p>
        </p:txBody>
      </p:sp>
      <p:sp>
        <p:nvSpPr>
          <p:cNvPr id="6" name="TextBox 5"/>
          <p:cNvSpPr txBox="1"/>
          <p:nvPr/>
        </p:nvSpPr>
        <p:spPr>
          <a:xfrm>
            <a:off x="4322443" y="6225360"/>
            <a:ext cx="3275256" cy="369332"/>
          </a:xfrm>
          <a:prstGeom prst="rect">
            <a:avLst/>
          </a:prstGeom>
          <a:gradFill>
            <a:gsLst>
              <a:gs pos="0">
                <a:srgbClr val="462300">
                  <a:alpha val="40000"/>
                </a:srgbClr>
              </a:gs>
              <a:gs pos="50000">
                <a:srgbClr val="663300">
                  <a:alpha val="40000"/>
                </a:srgbClr>
              </a:gs>
              <a:gs pos="100000">
                <a:srgbClr val="462300">
                  <a:alpha val="40000"/>
                </a:srgbClr>
              </a:gs>
            </a:gsLst>
            <a:lin ang="5400000" scaled="0"/>
          </a:gradFill>
        </p:spPr>
        <p:txBody>
          <a:bodyPr wrap="none" rtlCol="0">
            <a:spAutoFit/>
          </a:bodyPr>
          <a:lstStyle>
            <a:defPPr>
              <a:defRPr lang="en-US"/>
            </a:defPPr>
            <a:lvl1pPr>
              <a:defRPr>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CA" dirty="0" smtClean="0"/>
              <a:t>Mass attack on felled trap tree</a:t>
            </a:r>
            <a:endParaRPr lang="en-CA" dirty="0"/>
          </a:p>
        </p:txBody>
      </p:sp>
      <p:sp>
        <p:nvSpPr>
          <p:cNvPr id="8" name="TextBox 7"/>
          <p:cNvSpPr txBox="1"/>
          <p:nvPr/>
        </p:nvSpPr>
        <p:spPr>
          <a:xfrm>
            <a:off x="380407" y="5948361"/>
            <a:ext cx="2108618" cy="646331"/>
          </a:xfrm>
          <a:prstGeom prst="rect">
            <a:avLst/>
          </a:prstGeom>
          <a:gradFill>
            <a:gsLst>
              <a:gs pos="0">
                <a:srgbClr val="462300">
                  <a:alpha val="40000"/>
                </a:srgbClr>
              </a:gs>
              <a:gs pos="50000">
                <a:srgbClr val="663300">
                  <a:alpha val="40000"/>
                </a:srgbClr>
              </a:gs>
              <a:gs pos="100000">
                <a:srgbClr val="462300">
                  <a:alpha val="40000"/>
                </a:srgbClr>
              </a:gs>
            </a:gsLst>
            <a:lin ang="5400000" scaled="0"/>
          </a:gradFill>
        </p:spPr>
        <p:txBody>
          <a:bodyPr wrap="square" rtlCol="0">
            <a:spAutoFit/>
          </a:bodyPr>
          <a:lstStyle/>
          <a:p>
            <a:pPr algn="ctr"/>
            <a:r>
              <a:rPr lang="en-CA"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Mass attack on fire scarred fir</a:t>
            </a:r>
            <a:endParaRPr lang="en-CA"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104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162582" y="132222"/>
            <a:ext cx="3203848" cy="492443"/>
          </a:xfrm>
          <a:prstGeom prst="rect">
            <a:avLst/>
          </a:prstGeom>
          <a:noFill/>
          <a:ln w="9525">
            <a:noFill/>
            <a:miter lim="800000"/>
            <a:headEnd/>
            <a:tailEnd/>
          </a:ln>
        </p:spPr>
        <p:txBody>
          <a:bodyPr wrap="square">
            <a:spAutoFit/>
          </a:bodyPr>
          <a:lstStyle/>
          <a:p>
            <a:pPr>
              <a:lnSpc>
                <a:spcPct val="100000"/>
              </a:lnSpc>
            </a:pPr>
            <a:r>
              <a:rPr lang="en-US" sz="2600" b="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 </a:t>
            </a:r>
            <a:r>
              <a:rPr lang="en-US" sz="2600" b="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beetle gallery</a:t>
            </a:r>
          </a:p>
        </p:txBody>
      </p:sp>
      <p:pic>
        <p:nvPicPr>
          <p:cNvPr id="21508" name="Picture 4" descr="Clerid&amp;DFB"/>
          <p:cNvPicPr>
            <a:picLocks noChangeAspect="1" noChangeArrowheads="1"/>
          </p:cNvPicPr>
          <p:nvPr/>
        </p:nvPicPr>
        <p:blipFill>
          <a:blip r:embed="rId2" cstate="screen"/>
          <a:srcRect/>
          <a:stretch>
            <a:fillRect/>
          </a:stretch>
        </p:blipFill>
        <p:spPr bwMode="auto">
          <a:xfrm>
            <a:off x="4240571" y="3285740"/>
            <a:ext cx="4572000" cy="3365046"/>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21509" name="Rectangle 5"/>
          <p:cNvSpPr>
            <a:spLocks noChangeArrowheads="1"/>
          </p:cNvSpPr>
          <p:nvPr/>
        </p:nvSpPr>
        <p:spPr bwMode="auto">
          <a:xfrm>
            <a:off x="4893678" y="6216161"/>
            <a:ext cx="3473153" cy="430887"/>
          </a:xfrm>
          <a:prstGeom prst="rect">
            <a:avLst/>
          </a:prstGeom>
          <a:solidFill>
            <a:schemeClr val="bg1"/>
          </a:solidFill>
          <a:ln w="9525">
            <a:solidFill>
              <a:schemeClr val="bg1">
                <a:lumMod val="50000"/>
              </a:schemeClr>
            </a:solidFill>
            <a:miter lim="800000"/>
            <a:headEnd/>
            <a:tailEnd/>
          </a:ln>
        </p:spPr>
        <p:txBody>
          <a:bodyPr wrap="square">
            <a:spAutoFit/>
          </a:bodyPr>
          <a:lstStyle/>
          <a:p>
            <a:pPr>
              <a:lnSpc>
                <a:spcPct val="100000"/>
              </a:lnSpc>
            </a:pPr>
            <a:r>
              <a:rPr lang="en-US" sz="2200" b="0" dirty="0" err="1">
                <a:solidFill>
                  <a:srgbClr val="663300"/>
                </a:solidFill>
                <a:effectLst>
                  <a:outerShdw blurRad="38100" dist="38100" dir="2700000" algn="tl">
                    <a:srgbClr val="000000">
                      <a:alpha val="43137"/>
                    </a:srgbClr>
                  </a:outerShdw>
                </a:effectLst>
              </a:rPr>
              <a:t>Clerid</a:t>
            </a:r>
            <a:r>
              <a:rPr lang="en-US" sz="2200" b="0" dirty="0">
                <a:solidFill>
                  <a:srgbClr val="663300"/>
                </a:solidFill>
                <a:effectLst>
                  <a:outerShdw blurRad="38100" dist="38100" dir="2700000" algn="tl">
                    <a:srgbClr val="000000">
                      <a:alpha val="43137"/>
                    </a:srgbClr>
                  </a:outerShdw>
                </a:effectLst>
              </a:rPr>
              <a:t> beetle = predator</a:t>
            </a:r>
            <a:endParaRPr lang="en-GB" sz="2200" b="0" dirty="0">
              <a:solidFill>
                <a:srgbClr val="663300"/>
              </a:solidFill>
              <a:effectLst>
                <a:outerShdw blurRad="38100" dist="38100" dir="2700000" algn="tl">
                  <a:srgbClr val="000000">
                    <a:alpha val="43137"/>
                  </a:srgbClr>
                </a:outerShdw>
              </a:effectLst>
            </a:endParaRPr>
          </a:p>
        </p:txBody>
      </p:sp>
      <p:sp>
        <p:nvSpPr>
          <p:cNvPr id="21510" name="Line 6"/>
          <p:cNvSpPr>
            <a:spLocks noChangeShapeType="1"/>
          </p:cNvSpPr>
          <p:nvPr/>
        </p:nvSpPr>
        <p:spPr bwMode="auto">
          <a:xfrm flipH="1" flipV="1">
            <a:off x="6386015" y="5642674"/>
            <a:ext cx="806883" cy="648072"/>
          </a:xfrm>
          <a:prstGeom prst="line">
            <a:avLst/>
          </a:prstGeom>
          <a:noFill/>
          <a:ln w="76200">
            <a:solidFill>
              <a:srgbClr val="FF0000"/>
            </a:solidFill>
            <a:round/>
            <a:headEnd/>
            <a:tailEnd type="triangle" w="med" len="med"/>
          </a:ln>
        </p:spPr>
        <p:txBody>
          <a:bodyPr wrap="none" anchor="ctr"/>
          <a:lstStyle/>
          <a:p>
            <a:endParaRPr lang="en-CA"/>
          </a:p>
        </p:txBody>
      </p:sp>
      <p:sp>
        <p:nvSpPr>
          <p:cNvPr id="7" name="Rectangle 3"/>
          <p:cNvSpPr txBox="1">
            <a:spLocks noChangeArrowheads="1"/>
          </p:cNvSpPr>
          <p:nvPr/>
        </p:nvSpPr>
        <p:spPr bwMode="auto">
          <a:xfrm>
            <a:off x="3923927" y="150902"/>
            <a:ext cx="5205289" cy="2931572"/>
          </a:xfrm>
          <a:prstGeom prst="rect">
            <a:avLst/>
          </a:prstGeom>
          <a:ln w="25400">
            <a:miter lim="800000"/>
            <a:headEnd/>
            <a:tailEnd/>
          </a:ln>
        </p:spPr>
        <p:txBody>
          <a:bodyPr vert="horz" wrap="square" lIns="47625" tIns="19050" rIns="47625" bIns="19050" numCol="1" anchor="t" anchorCtr="0" compatLnSpc="1">
            <a:prstTxWarp prst="textNoShape">
              <a:avLst/>
            </a:prstTxWarp>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100000"/>
              </a:lnSpc>
              <a:spcBef>
                <a:spcPct val="0"/>
              </a:spcBef>
              <a:spcAft>
                <a:spcPts val="600"/>
              </a:spcAft>
              <a:buNone/>
              <a:defRPr/>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Under the bark:</a:t>
            </a:r>
          </a:p>
          <a:p>
            <a:pPr marL="0" indent="0" fontAlgn="auto">
              <a:lnSpc>
                <a:spcPct val="100000"/>
              </a:lnSpc>
              <a:spcBef>
                <a:spcPct val="0"/>
              </a:spcBef>
              <a:spcAft>
                <a:spcPts val="600"/>
              </a:spcAft>
              <a:buNone/>
              <a:defRPr/>
            </a:pPr>
            <a:endParaRPr lang="en-GB" sz="2400" b="0" dirty="0" smtClean="0">
              <a:solidFill>
                <a:srgbClr val="996633"/>
              </a:solidFill>
              <a:latin typeface="Arial" panose="020B0604020202020204" pitchFamily="34" charset="0"/>
              <a:cs typeface="Arial" panose="020B0604020202020204" pitchFamily="34" charset="0"/>
            </a:endParaRPr>
          </a:p>
          <a:p>
            <a:pPr marL="381000" indent="-381000" fontAlgn="auto">
              <a:lnSpc>
                <a:spcPct val="100000"/>
              </a:lnSpc>
              <a:spcBef>
                <a:spcPct val="0"/>
              </a:spcBef>
              <a:spcAft>
                <a:spcPts val="1200"/>
              </a:spcAft>
              <a:defRPr/>
            </a:pPr>
            <a:r>
              <a:rPr lang="en-GB" sz="2400" dirty="0">
                <a:solidFill>
                  <a:srgbClr val="663300"/>
                </a:solidFill>
                <a:latin typeface="Arial" panose="020B0604020202020204" pitchFamily="34" charset="0"/>
                <a:cs typeface="Arial" panose="020B0604020202020204" pitchFamily="34" charset="0"/>
              </a:rPr>
              <a:t>Bottom hook on gallery</a:t>
            </a:r>
          </a:p>
          <a:p>
            <a:pPr marL="381000" indent="-381000" fontAlgn="auto">
              <a:lnSpc>
                <a:spcPct val="100000"/>
              </a:lnSpc>
              <a:spcBef>
                <a:spcPct val="0"/>
              </a:spcBef>
              <a:spcAft>
                <a:spcPts val="1200"/>
              </a:spcAft>
              <a:defRPr/>
            </a:pPr>
            <a:r>
              <a:rPr lang="en-GB" sz="2400" dirty="0">
                <a:solidFill>
                  <a:srgbClr val="663300"/>
                </a:solidFill>
                <a:latin typeface="Arial" panose="020B0604020202020204" pitchFamily="34" charset="0"/>
                <a:cs typeface="Arial" panose="020B0604020202020204" pitchFamily="34" charset="0"/>
              </a:rPr>
              <a:t>20 - 25 cm long parent gallery</a:t>
            </a:r>
          </a:p>
          <a:p>
            <a:pPr marL="381000" indent="-381000" fontAlgn="auto">
              <a:lnSpc>
                <a:spcPct val="100000"/>
              </a:lnSpc>
              <a:spcBef>
                <a:spcPct val="0"/>
              </a:spcBef>
              <a:spcAft>
                <a:spcPts val="1200"/>
              </a:spcAft>
              <a:defRPr/>
            </a:pPr>
            <a:r>
              <a:rPr lang="en-GB" sz="2400" dirty="0">
                <a:solidFill>
                  <a:srgbClr val="663300"/>
                </a:solidFill>
                <a:latin typeface="Arial" panose="020B0604020202020204" pitchFamily="34" charset="0"/>
                <a:cs typeface="Arial" panose="020B0604020202020204" pitchFamily="34" charset="0"/>
              </a:rPr>
              <a:t>Alternate, fan-shaped larval mines</a:t>
            </a:r>
          </a:p>
          <a:p>
            <a:pPr marL="381000" indent="-381000" fontAlgn="auto">
              <a:lnSpc>
                <a:spcPct val="100000"/>
              </a:lnSpc>
              <a:spcBef>
                <a:spcPct val="0"/>
              </a:spcBef>
              <a:spcAft>
                <a:spcPts val="1200"/>
              </a:spcAft>
              <a:defRPr/>
            </a:pPr>
            <a:r>
              <a:rPr lang="en-GB" sz="2400" dirty="0">
                <a:solidFill>
                  <a:srgbClr val="663300"/>
                </a:solidFill>
                <a:latin typeface="Arial" panose="020B0604020202020204" pitchFamily="34" charset="0"/>
                <a:cs typeface="Arial" panose="020B0604020202020204" pitchFamily="34" charset="0"/>
              </a:rPr>
              <a:t>Galleries packed with boring dust</a:t>
            </a: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b="12745"/>
          <a:stretch/>
        </p:blipFill>
        <p:spPr>
          <a:xfrm rot="5400000">
            <a:off x="-920188" y="1900916"/>
            <a:ext cx="5742066" cy="3757674"/>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Tree>
    <p:extLst>
      <p:ext uri="{BB962C8B-B14F-4D97-AF65-F5344CB8AC3E}">
        <p14:creationId xmlns:p14="http://schemas.microsoft.com/office/powerpoint/2010/main" val="1938524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rved Down Arrow 1"/>
          <p:cNvSpPr/>
          <p:nvPr/>
        </p:nvSpPr>
        <p:spPr>
          <a:xfrm>
            <a:off x="1619672" y="116632"/>
            <a:ext cx="6264696" cy="3960440"/>
          </a:xfrm>
          <a:prstGeom prst="curvedDownArrow">
            <a:avLst>
              <a:gd name="adj1" fmla="val 7658"/>
              <a:gd name="adj2" fmla="val 16724"/>
              <a:gd name="adj3" fmla="val 11741"/>
            </a:avLst>
          </a:prstGeom>
          <a:gradFill>
            <a:gsLst>
              <a:gs pos="0">
                <a:srgbClr val="FF0000"/>
              </a:gs>
              <a:gs pos="50000">
                <a:srgbClr val="FFC000"/>
              </a:gs>
              <a:gs pos="100000">
                <a:schemeClr val="accent6">
                  <a:lumMod val="75000"/>
                </a:schemeClr>
              </a:gs>
            </a:gsLst>
            <a:lin ang="5400000" scaled="0"/>
          </a:gradFill>
          <a:ln w="63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Curved Down Arrow 4"/>
          <p:cNvSpPr/>
          <p:nvPr/>
        </p:nvSpPr>
        <p:spPr>
          <a:xfrm rot="10800000">
            <a:off x="1464047" y="5445224"/>
            <a:ext cx="6264696" cy="1363757"/>
          </a:xfrm>
          <a:prstGeom prst="curvedDownArrow">
            <a:avLst>
              <a:gd name="adj1" fmla="val 20775"/>
              <a:gd name="adj2" fmla="val 44654"/>
              <a:gd name="adj3" fmla="val 31957"/>
            </a:avLst>
          </a:prstGeom>
          <a:gradFill>
            <a:gsLst>
              <a:gs pos="0">
                <a:schemeClr val="accent1">
                  <a:lumMod val="60000"/>
                  <a:lumOff val="40000"/>
                </a:schemeClr>
              </a:gs>
              <a:gs pos="36000">
                <a:schemeClr val="tx2">
                  <a:lumMod val="60000"/>
                  <a:lumOff val="40000"/>
                </a:schemeClr>
              </a:gs>
              <a:gs pos="100000">
                <a:schemeClr val="accent1">
                  <a:lumMod val="20000"/>
                  <a:lumOff val="80000"/>
                </a:schemeClr>
              </a:gs>
            </a:gsLst>
            <a:lin ang="5400000" scaled="0"/>
          </a:gradFill>
          <a:ln w="63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Line 4"/>
          <p:cNvSpPr>
            <a:spLocks noChangeShapeType="1"/>
          </p:cNvSpPr>
          <p:nvPr/>
        </p:nvSpPr>
        <p:spPr bwMode="auto">
          <a:xfrm>
            <a:off x="568842" y="5013176"/>
            <a:ext cx="8140700" cy="0"/>
          </a:xfrm>
          <a:prstGeom prst="line">
            <a:avLst/>
          </a:prstGeom>
          <a:noFill/>
          <a:ln w="177800">
            <a:solidFill>
              <a:srgbClr val="002060"/>
            </a:solidFill>
            <a:round/>
            <a:headEnd/>
            <a:tailEnd/>
          </a:ln>
        </p:spPr>
        <p:txBody>
          <a:bodyPr wrap="none" anchor="ctr"/>
          <a:lstStyle/>
          <a:p>
            <a:endParaRPr lang="en-CA" sz="1600"/>
          </a:p>
        </p:txBody>
      </p:sp>
      <p:sp>
        <p:nvSpPr>
          <p:cNvPr id="7" name="Rectangle 5"/>
          <p:cNvSpPr>
            <a:spLocks noChangeArrowheads="1"/>
          </p:cNvSpPr>
          <p:nvPr/>
        </p:nvSpPr>
        <p:spPr bwMode="auto">
          <a:xfrm>
            <a:off x="629167" y="5139626"/>
            <a:ext cx="666849"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March</a:t>
            </a:r>
          </a:p>
        </p:txBody>
      </p:sp>
      <p:sp>
        <p:nvSpPr>
          <p:cNvPr id="8" name="Rectangle 6"/>
          <p:cNvSpPr>
            <a:spLocks noChangeArrowheads="1"/>
          </p:cNvSpPr>
          <p:nvPr/>
        </p:nvSpPr>
        <p:spPr bwMode="auto">
          <a:xfrm>
            <a:off x="2060253" y="5139626"/>
            <a:ext cx="504946"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April</a:t>
            </a:r>
          </a:p>
        </p:txBody>
      </p:sp>
      <p:sp>
        <p:nvSpPr>
          <p:cNvPr id="9" name="Rectangle 7"/>
          <p:cNvSpPr>
            <a:spLocks noChangeArrowheads="1"/>
          </p:cNvSpPr>
          <p:nvPr/>
        </p:nvSpPr>
        <p:spPr bwMode="auto">
          <a:xfrm>
            <a:off x="3469212" y="5139626"/>
            <a:ext cx="495328"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May</a:t>
            </a:r>
          </a:p>
        </p:txBody>
      </p:sp>
      <p:sp>
        <p:nvSpPr>
          <p:cNvPr id="10" name="Rectangle 8"/>
          <p:cNvSpPr>
            <a:spLocks noChangeArrowheads="1"/>
          </p:cNvSpPr>
          <p:nvPr/>
        </p:nvSpPr>
        <p:spPr bwMode="auto">
          <a:xfrm>
            <a:off x="4789906" y="5139626"/>
            <a:ext cx="540212"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June</a:t>
            </a:r>
          </a:p>
        </p:txBody>
      </p:sp>
      <p:sp>
        <p:nvSpPr>
          <p:cNvPr id="11" name="Rectangle 9"/>
          <p:cNvSpPr>
            <a:spLocks noChangeArrowheads="1"/>
          </p:cNvSpPr>
          <p:nvPr/>
        </p:nvSpPr>
        <p:spPr bwMode="auto">
          <a:xfrm>
            <a:off x="6140181" y="5139626"/>
            <a:ext cx="460062"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July</a:t>
            </a:r>
          </a:p>
        </p:txBody>
      </p:sp>
      <p:sp>
        <p:nvSpPr>
          <p:cNvPr id="12" name="Rectangle 10"/>
          <p:cNvSpPr>
            <a:spLocks noChangeArrowheads="1"/>
          </p:cNvSpPr>
          <p:nvPr/>
        </p:nvSpPr>
        <p:spPr bwMode="auto">
          <a:xfrm>
            <a:off x="7389048" y="5139625"/>
            <a:ext cx="734175" cy="284693"/>
          </a:xfrm>
          <a:prstGeom prst="rect">
            <a:avLst/>
          </a:prstGeom>
          <a:noFill/>
          <a:ln w="50800">
            <a:noFill/>
            <a:miter lim="800000"/>
            <a:headEnd/>
            <a:tailEnd/>
          </a:ln>
        </p:spPr>
        <p:txBody>
          <a:bodyPr wrap="none" lIns="47625" tIns="19050" rIns="47625" bIns="19050">
            <a:spAutoFit/>
          </a:bodyPr>
          <a:lstStyle/>
          <a:p>
            <a:pPr>
              <a:lnSpc>
                <a:spcPct val="100000"/>
              </a:lnSpc>
            </a:pPr>
            <a:r>
              <a:rPr lang="en-GB" sz="1600" dirty="0">
                <a:latin typeface="Arial" panose="020B0604020202020204" pitchFamily="34" charset="0"/>
                <a:cs typeface="Arial" panose="020B0604020202020204" pitchFamily="34" charset="0"/>
              </a:rPr>
              <a:t>August</a:t>
            </a:r>
          </a:p>
        </p:txBody>
      </p:sp>
      <p:sp>
        <p:nvSpPr>
          <p:cNvPr id="13" name="Rectangle 12"/>
          <p:cNvSpPr>
            <a:spLocks noChangeArrowheads="1"/>
          </p:cNvSpPr>
          <p:nvPr/>
        </p:nvSpPr>
        <p:spPr bwMode="auto">
          <a:xfrm>
            <a:off x="3524966" y="4221088"/>
            <a:ext cx="2749550" cy="360040"/>
          </a:xfrm>
          <a:prstGeom prst="rect">
            <a:avLst/>
          </a:prstGeom>
          <a:gradFill flip="none" rotWithShape="1">
            <a:gsLst>
              <a:gs pos="0">
                <a:srgbClr val="C00000"/>
              </a:gs>
              <a:gs pos="100000">
                <a:srgbClr val="FF0000"/>
              </a:gs>
            </a:gsLst>
            <a:lin ang="5400000" scaled="1"/>
            <a:tileRect/>
          </a:gradFill>
          <a:ln w="6350">
            <a:solidFill>
              <a:srgbClr val="C00000"/>
            </a:solidFill>
            <a:miter lim="800000"/>
            <a:headEnd/>
            <a:tailEnd/>
          </a:ln>
        </p:spPr>
        <p:txBody>
          <a:bodyPr wrap="none" anchor="ctr"/>
          <a:lstStyle/>
          <a:p>
            <a:endParaRPr lang="en-CA" sz="1600"/>
          </a:p>
        </p:txBody>
      </p:sp>
      <p:sp>
        <p:nvSpPr>
          <p:cNvPr id="14" name="Rectangle 13"/>
          <p:cNvSpPr>
            <a:spLocks noChangeArrowheads="1"/>
          </p:cNvSpPr>
          <p:nvPr/>
        </p:nvSpPr>
        <p:spPr bwMode="auto">
          <a:xfrm>
            <a:off x="4254367" y="4221088"/>
            <a:ext cx="1447512" cy="346249"/>
          </a:xfrm>
          <a:prstGeom prst="rect">
            <a:avLst/>
          </a:prstGeom>
          <a:noFill/>
          <a:ln w="50800">
            <a:noFill/>
            <a:miter lim="800000"/>
            <a:headEnd/>
            <a:tailEnd/>
          </a:ln>
        </p:spPr>
        <p:txBody>
          <a:bodyPr wrap="none" lIns="47625" tIns="19050" rIns="47625" bIns="19050">
            <a:spAutoFit/>
          </a:bodyPr>
          <a:lstStyle/>
          <a:p>
            <a:pPr>
              <a:lnSpc>
                <a:spcPct val="100000"/>
              </a:lnSpc>
            </a:pPr>
            <a:r>
              <a:rPr lang="en-GB" sz="2000" dirty="0">
                <a:solidFill>
                  <a:srgbClr val="FFFFCC"/>
                </a:solidFill>
                <a:effectLst>
                  <a:outerShdw blurRad="38100" dist="38100" dir="2700000" algn="tl">
                    <a:srgbClr val="000000">
                      <a:alpha val="43137"/>
                    </a:srgbClr>
                  </a:outerShdw>
                </a:effectLst>
                <a:latin typeface="Arial" pitchFamily="34" charset="0"/>
                <a:cs typeface="Arial" pitchFamily="34" charset="0"/>
              </a:rPr>
              <a:t>Main Flight</a:t>
            </a:r>
          </a:p>
        </p:txBody>
      </p:sp>
      <p:sp>
        <p:nvSpPr>
          <p:cNvPr id="15" name="Rectangle 11"/>
          <p:cNvSpPr>
            <a:spLocks noChangeArrowheads="1"/>
          </p:cNvSpPr>
          <p:nvPr/>
        </p:nvSpPr>
        <p:spPr bwMode="auto">
          <a:xfrm>
            <a:off x="2264292" y="4557419"/>
            <a:ext cx="5941194" cy="332646"/>
          </a:xfrm>
          <a:prstGeom prst="rect">
            <a:avLst/>
          </a:prstGeom>
          <a:gradFill flip="none" rotWithShape="1">
            <a:gsLst>
              <a:gs pos="0">
                <a:srgbClr val="003300"/>
              </a:gs>
              <a:gs pos="100000">
                <a:srgbClr val="008000"/>
              </a:gs>
            </a:gsLst>
            <a:lin ang="5400000" scaled="1"/>
            <a:tileRect/>
          </a:gradFill>
          <a:ln w="6350">
            <a:solidFill>
              <a:srgbClr val="002060"/>
            </a:solidFill>
            <a:miter lim="800000"/>
            <a:headEnd/>
            <a:tailEnd/>
          </a:ln>
        </p:spPr>
        <p:txBody>
          <a:bodyPr wrap="none" anchor="ctr"/>
          <a:lstStyle/>
          <a:p>
            <a:endParaRPr lang="en-CA" sz="1600"/>
          </a:p>
        </p:txBody>
      </p:sp>
      <p:sp>
        <p:nvSpPr>
          <p:cNvPr id="16" name="Rectangle 15"/>
          <p:cNvSpPr>
            <a:spLocks noChangeArrowheads="1"/>
          </p:cNvSpPr>
          <p:nvPr/>
        </p:nvSpPr>
        <p:spPr bwMode="auto">
          <a:xfrm>
            <a:off x="3812998" y="4530025"/>
            <a:ext cx="2901435" cy="346249"/>
          </a:xfrm>
          <a:prstGeom prst="rect">
            <a:avLst/>
          </a:prstGeom>
          <a:noFill/>
          <a:ln w="50800">
            <a:noFill/>
            <a:miter lim="800000"/>
            <a:headEnd/>
            <a:tailEnd/>
          </a:ln>
        </p:spPr>
        <p:txBody>
          <a:bodyPr wrap="none" lIns="47625" tIns="19050" rIns="47625" bIns="19050">
            <a:spAutoFit/>
          </a:bodyPr>
          <a:lstStyle/>
          <a:p>
            <a:pPr>
              <a:lnSpc>
                <a:spcPct val="100000"/>
              </a:lnSpc>
            </a:pPr>
            <a:r>
              <a:rPr lang="en-GB" sz="2000" dirty="0">
                <a:solidFill>
                  <a:srgbClr val="FFFFCC"/>
                </a:solidFill>
                <a:effectLst>
                  <a:outerShdw blurRad="38100" dist="38100" dir="2700000" algn="tl">
                    <a:srgbClr val="000000">
                      <a:alpha val="43137"/>
                    </a:srgbClr>
                  </a:outerShdw>
                </a:effectLst>
                <a:latin typeface="Arial" pitchFamily="34" charset="0"/>
                <a:cs typeface="Arial" pitchFamily="34" charset="0"/>
              </a:rPr>
              <a:t>Complete Flight Period</a:t>
            </a:r>
          </a:p>
        </p:txBody>
      </p:sp>
      <p:sp>
        <p:nvSpPr>
          <p:cNvPr id="17" name="TextBox 16"/>
          <p:cNvSpPr txBox="1"/>
          <p:nvPr/>
        </p:nvSpPr>
        <p:spPr>
          <a:xfrm>
            <a:off x="-36512" y="4490783"/>
            <a:ext cx="2335896" cy="400110"/>
          </a:xfrm>
          <a:prstGeom prst="rect">
            <a:avLst/>
          </a:prstGeom>
          <a:noFill/>
        </p:spPr>
        <p:txBody>
          <a:bodyPr wrap="none" rtlCol="0">
            <a:spAutoFit/>
          </a:bodyPr>
          <a:lstStyle/>
          <a:p>
            <a:r>
              <a:rPr lang="en-CA" sz="2000" b="1" dirty="0" smtClean="0">
                <a:latin typeface="Arial" panose="020B0604020202020204" pitchFamily="34" charset="0"/>
                <a:cs typeface="Arial" panose="020B0604020202020204" pitchFamily="34" charset="0"/>
              </a:rPr>
              <a:t>DFB Flight </a:t>
            </a:r>
            <a:r>
              <a:rPr lang="en-CA" sz="2000" b="1" dirty="0">
                <a:latin typeface="Arial" panose="020B0604020202020204" pitchFamily="34" charset="0"/>
                <a:cs typeface="Arial" panose="020B0604020202020204" pitchFamily="34" charset="0"/>
              </a:rPr>
              <a:t>period</a:t>
            </a:r>
          </a:p>
        </p:txBody>
      </p:sp>
      <p:sp>
        <p:nvSpPr>
          <p:cNvPr id="18" name="Rectangle 6"/>
          <p:cNvSpPr>
            <a:spLocks noChangeArrowheads="1"/>
          </p:cNvSpPr>
          <p:nvPr/>
        </p:nvSpPr>
        <p:spPr bwMode="auto">
          <a:xfrm>
            <a:off x="-31708" y="3032074"/>
            <a:ext cx="1798092" cy="654025"/>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May </a:t>
            </a:r>
            <a:r>
              <a:rPr lang="en-GB"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June</a:t>
            </a:r>
          </a:p>
          <a:p>
            <a:pPr algn="ctr">
              <a:lnSpc>
                <a:spcPct val="100000"/>
              </a:lnSpc>
            </a:pPr>
            <a:r>
              <a:rPr lang="en-GB" sz="2000" dirty="0" smtClean="0">
                <a:latin typeface="Arial" panose="020B0604020202020204" pitchFamily="34" charset="0"/>
                <a:cs typeface="Arial" panose="020B0604020202020204" pitchFamily="34" charset="0"/>
              </a:rPr>
              <a:t>Peak flight</a:t>
            </a:r>
            <a:endParaRPr lang="en-GB" sz="2000" dirty="0">
              <a:latin typeface="Arial" panose="020B0604020202020204" pitchFamily="34" charset="0"/>
              <a:cs typeface="Arial" panose="020B0604020202020204" pitchFamily="34" charset="0"/>
            </a:endParaRPr>
          </a:p>
        </p:txBody>
      </p:sp>
      <p:sp>
        <p:nvSpPr>
          <p:cNvPr id="19" name="Right Arrow 18"/>
          <p:cNvSpPr/>
          <p:nvPr/>
        </p:nvSpPr>
        <p:spPr>
          <a:xfrm>
            <a:off x="568842" y="3686099"/>
            <a:ext cx="916042" cy="323301"/>
          </a:xfrm>
          <a:prstGeom prst="rightArrow">
            <a:avLst>
              <a:gd name="adj1" fmla="val 55492"/>
              <a:gd name="adj2" fmla="val 5549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818486" y="3697287"/>
            <a:ext cx="441146" cy="307777"/>
          </a:xfrm>
          <a:prstGeom prst="rect">
            <a:avLst/>
          </a:prstGeom>
          <a:noFill/>
        </p:spPr>
        <p:txBody>
          <a:bodyPr wrap="none" rtlCol="0">
            <a:spAutoFit/>
          </a:bodyPr>
          <a:lstStyle/>
          <a:p>
            <a:r>
              <a:rPr lang="en-CA"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CA" sz="1400" b="1" baseline="30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
            </a:r>
            <a:r>
              <a:rPr lang="en-CA"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CA"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1" name="Right Arrow 20"/>
          <p:cNvSpPr/>
          <p:nvPr/>
        </p:nvSpPr>
        <p:spPr>
          <a:xfrm>
            <a:off x="1279694" y="1385780"/>
            <a:ext cx="916042" cy="323301"/>
          </a:xfrm>
          <a:prstGeom prst="rightArrow">
            <a:avLst>
              <a:gd name="adj1" fmla="val 55492"/>
              <a:gd name="adj2" fmla="val 5549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1529338" y="1396968"/>
            <a:ext cx="530915" cy="307777"/>
          </a:xfrm>
          <a:prstGeom prst="rect">
            <a:avLst/>
          </a:prstGeom>
          <a:noFill/>
        </p:spPr>
        <p:txBody>
          <a:bodyPr wrap="none" rtlCol="0">
            <a:spAutoFit/>
          </a:bodyPr>
          <a:lstStyle/>
          <a:p>
            <a:r>
              <a:rPr lang="en-CA"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CA" sz="1400" b="1" baseline="30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nd</a:t>
            </a:r>
            <a:r>
              <a:rPr lang="en-CA"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CA"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3" name="Rectangle 6"/>
          <p:cNvSpPr>
            <a:spLocks noChangeArrowheads="1"/>
          </p:cNvSpPr>
          <p:nvPr/>
        </p:nvSpPr>
        <p:spPr bwMode="auto">
          <a:xfrm>
            <a:off x="867338" y="692696"/>
            <a:ext cx="1499596" cy="654025"/>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June – July</a:t>
            </a:r>
          </a:p>
          <a:p>
            <a:pPr algn="ctr">
              <a:lnSpc>
                <a:spcPct val="100000"/>
              </a:lnSpc>
            </a:pPr>
            <a:r>
              <a:rPr lang="en-GB" sz="2000" dirty="0" smtClean="0">
                <a:latin typeface="Arial" panose="020B0604020202020204" pitchFamily="34" charset="0"/>
                <a:cs typeface="Arial" panose="020B0604020202020204" pitchFamily="34" charset="0"/>
              </a:rPr>
              <a:t>Minor flight</a:t>
            </a:r>
          </a:p>
        </p:txBody>
      </p:sp>
      <p:pic>
        <p:nvPicPr>
          <p:cNvPr id="24" name="Picture 23" descr="MOF2006LM_143.jpg"/>
          <p:cNvPicPr>
            <a:picLocks noChangeAspect="1"/>
          </p:cNvPicPr>
          <p:nvPr/>
        </p:nvPicPr>
        <p:blipFill>
          <a:blip r:embed="rId2"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2084806" y="2557695"/>
            <a:ext cx="613323" cy="404793"/>
          </a:xfrm>
          <a:prstGeom prst="rect">
            <a:avLst/>
          </a:prstGeom>
        </p:spPr>
      </p:pic>
      <p:pic>
        <p:nvPicPr>
          <p:cNvPr id="25" name="Picture 24" descr="MOF2006LM_131.jpg"/>
          <p:cNvPicPr>
            <a:picLocks noChangeAspect="1"/>
          </p:cNvPicPr>
          <p:nvPr/>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672166" y="822921"/>
            <a:ext cx="1178193" cy="777607"/>
          </a:xfrm>
          <a:prstGeom prst="rect">
            <a:avLst/>
          </a:prstGeom>
        </p:spPr>
      </p:pic>
      <p:sp>
        <p:nvSpPr>
          <p:cNvPr id="26" name="Rectangle 6"/>
          <p:cNvSpPr>
            <a:spLocks noChangeArrowheads="1"/>
          </p:cNvSpPr>
          <p:nvPr/>
        </p:nvSpPr>
        <p:spPr bwMode="auto">
          <a:xfrm>
            <a:off x="7321384" y="1440608"/>
            <a:ext cx="1499596" cy="346249"/>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Aug - Sept</a:t>
            </a:r>
          </a:p>
        </p:txBody>
      </p:sp>
      <p:pic>
        <p:nvPicPr>
          <p:cNvPr id="27" name="Picture 26" descr="MOF2006LM_143.jpg"/>
          <p:cNvPicPr>
            <a:picLocks noChangeAspect="1"/>
          </p:cNvPicPr>
          <p:nvPr/>
        </p:nvPicPr>
        <p:blipFill>
          <a:blip r:embed="rId4"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2370543" y="1825264"/>
            <a:ext cx="822993" cy="543175"/>
          </a:xfrm>
          <a:prstGeom prst="rect">
            <a:avLst/>
          </a:prstGeom>
        </p:spPr>
      </p:pic>
      <p:sp>
        <p:nvSpPr>
          <p:cNvPr id="28" name="Rectangle 6"/>
          <p:cNvSpPr>
            <a:spLocks noChangeArrowheads="1"/>
          </p:cNvSpPr>
          <p:nvPr/>
        </p:nvSpPr>
        <p:spPr bwMode="auto">
          <a:xfrm>
            <a:off x="1918784" y="3654726"/>
            <a:ext cx="1798092" cy="346249"/>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Eggs-larvae</a:t>
            </a:r>
            <a:endParaRPr lang="en-GB" sz="2000"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9" name="Picture 28" descr="MOF2006LM_143.jpg"/>
          <p:cNvPicPr>
            <a:picLocks noChangeAspect="1"/>
          </p:cNvPicPr>
          <p:nvPr/>
        </p:nvPicPr>
        <p:blipFill>
          <a:blip r:embed="rId5"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2698129" y="993446"/>
            <a:ext cx="1005941" cy="663921"/>
          </a:xfrm>
          <a:prstGeom prst="rect">
            <a:avLst/>
          </a:prstGeom>
        </p:spPr>
      </p:pic>
      <p:sp>
        <p:nvSpPr>
          <p:cNvPr id="30" name="Rectangle 6"/>
          <p:cNvSpPr>
            <a:spLocks noChangeArrowheads="1"/>
          </p:cNvSpPr>
          <p:nvPr/>
        </p:nvSpPr>
        <p:spPr bwMode="auto">
          <a:xfrm>
            <a:off x="3772224" y="476672"/>
            <a:ext cx="1798092" cy="346249"/>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Larvae-pupae</a:t>
            </a:r>
            <a:endParaRPr lang="en-GB" sz="2000"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31" name="Picture 30" descr="MOF2006LM_143.jpg"/>
          <p:cNvPicPr>
            <a:picLocks noChangeAspect="1"/>
          </p:cNvPicPr>
          <p:nvPr/>
        </p:nvPicPr>
        <p:blipFill>
          <a:blip r:embed="rId6"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3563888" y="831841"/>
            <a:ext cx="1329152" cy="877240"/>
          </a:xfrm>
          <a:prstGeom prst="rect">
            <a:avLst/>
          </a:prstGeom>
        </p:spPr>
      </p:pic>
      <p:sp>
        <p:nvSpPr>
          <p:cNvPr id="32" name="Rectangle 6"/>
          <p:cNvSpPr>
            <a:spLocks noChangeArrowheads="1"/>
          </p:cNvSpPr>
          <p:nvPr/>
        </p:nvSpPr>
        <p:spPr bwMode="auto">
          <a:xfrm>
            <a:off x="5060012" y="1498251"/>
            <a:ext cx="1798092" cy="654025"/>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Larvae-pupae-adults</a:t>
            </a:r>
            <a:endParaRPr lang="en-GB" sz="2000"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3" name="Rectangle 6"/>
          <p:cNvSpPr>
            <a:spLocks noChangeArrowheads="1"/>
          </p:cNvSpPr>
          <p:nvPr/>
        </p:nvSpPr>
        <p:spPr bwMode="auto">
          <a:xfrm>
            <a:off x="4671270" y="2769565"/>
            <a:ext cx="2673570" cy="654025"/>
          </a:xfrm>
          <a:prstGeom prst="rect">
            <a:avLst/>
          </a:prstGeom>
          <a:noFill/>
          <a:ln w="12700">
            <a:noFill/>
            <a:miter lim="800000"/>
            <a:headEnd/>
            <a:tailEnd/>
          </a:ln>
        </p:spPr>
        <p:txBody>
          <a:bodyPr wrap="square" lIns="47625" tIns="19050" rIns="47625" bIns="19050">
            <a:spAutoFit/>
          </a:bodyPr>
          <a:lstStyle/>
          <a:p>
            <a:pPr algn="ctr"/>
            <a:r>
              <a:rPr lang="en-GB" sz="2000" dirty="0" smtClean="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Adults &amp; larvae can overwinter</a:t>
            </a:r>
            <a:endParaRPr lang="en-GB" sz="2000" dirty="0">
              <a:solidFill>
                <a:srgbClr val="008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4" name="Rectangle 6"/>
          <p:cNvSpPr>
            <a:spLocks noChangeArrowheads="1"/>
          </p:cNvSpPr>
          <p:nvPr/>
        </p:nvSpPr>
        <p:spPr bwMode="auto">
          <a:xfrm>
            <a:off x="3418520" y="6021288"/>
            <a:ext cx="2667000" cy="654025"/>
          </a:xfrm>
          <a:prstGeom prst="rect">
            <a:avLst/>
          </a:prstGeom>
          <a:noFill/>
          <a:ln w="12700">
            <a:noFill/>
            <a:miter lim="800000"/>
            <a:headEnd/>
            <a:tailEnd/>
          </a:ln>
        </p:spPr>
        <p:txBody>
          <a:bodyPr wrap="square" lIns="47625" tIns="19050" rIns="47625" bIns="19050">
            <a:spAutoFit/>
          </a:bodyPr>
          <a:lstStyle/>
          <a:p>
            <a:pPr algn="ctr">
              <a:lnSpc>
                <a:spcPct val="100000"/>
              </a:lnSpc>
            </a:pPr>
            <a:r>
              <a:rPr lang="en-GB"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Oct – Mar</a:t>
            </a:r>
          </a:p>
          <a:p>
            <a:pPr algn="ctr">
              <a:lnSpc>
                <a:spcPct val="100000"/>
              </a:lnSpc>
            </a:pPr>
            <a:r>
              <a:rPr lang="en-GB"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Overwintering Period</a:t>
            </a:r>
          </a:p>
        </p:txBody>
      </p:sp>
      <p:pic>
        <p:nvPicPr>
          <p:cNvPr id="35" name="Picture 1" descr="M:\!Workgrp\Stewardship\Forest Health\ENTOMOLO\GRAPHICS\Fire Bugs Images\MOF2006LM_148.jpg">
            <a:extLst>
              <a:ext uri="{FF2B5EF4-FFF2-40B4-BE49-F238E27FC236}">
                <a16:creationId xmlns:a16="http://schemas.microsoft.com/office/drawing/2014/main" xmlns="" id="{F18DFE29-C8FD-4180-8838-1B6C7019C07D}"/>
              </a:ext>
            </a:extLst>
          </p:cNvPr>
          <p:cNvPicPr>
            <a:picLocks noChangeAspect="1" noChangeArrowheads="1"/>
          </p:cNvPicPr>
          <p:nvPr/>
        </p:nvPicPr>
        <p:blipFill>
          <a:blip r:embed="rId7" cstate="screen">
            <a:clrChange>
              <a:clrFrom>
                <a:srgbClr val="D7D5D8"/>
              </a:clrFrom>
              <a:clrTo>
                <a:srgbClr val="D7D5D8">
                  <a:alpha val="0"/>
                </a:srgbClr>
              </a:clrTo>
            </a:clrChange>
            <a:extLst>
              <a:ext uri="{BEBA8EAE-BF5A-486C-A8C5-ECC9F3942E4B}">
                <a14:imgProps xmlns:a14="http://schemas.microsoft.com/office/drawing/2010/main">
                  <a14:imgLayer r:embed="rId8">
                    <a14:imgEffect>
                      <a14:backgroundRemoval t="4425" b="99558" l="2624" r="98542"/>
                    </a14:imgEffect>
                  </a14:imgLayer>
                </a14:imgProps>
              </a:ext>
              <a:ext uri="{28A0092B-C50C-407E-A947-70E740481C1C}">
                <a14:useLocalDpi xmlns:a14="http://schemas.microsoft.com/office/drawing/2010/main"/>
              </a:ext>
            </a:extLst>
          </a:blip>
          <a:srcRect/>
          <a:stretch>
            <a:fillRect/>
          </a:stretch>
        </p:blipFill>
        <p:spPr bwMode="auto">
          <a:xfrm>
            <a:off x="5959058" y="1988840"/>
            <a:ext cx="1239987" cy="818391"/>
          </a:xfrm>
          <a:prstGeom prst="rect">
            <a:avLst/>
          </a:prstGeom>
          <a:noFill/>
        </p:spPr>
      </p:pic>
      <p:pic>
        <p:nvPicPr>
          <p:cNvPr id="36" name="Picture 1" descr="M:\!Workgrp\Stewardship\Forest Health\ENTOMOLO\GRAPHICS\Fire Bugs Images\MOF2006LM_148.jpg">
            <a:extLst>
              <a:ext uri="{FF2B5EF4-FFF2-40B4-BE49-F238E27FC236}">
                <a16:creationId xmlns:a16="http://schemas.microsoft.com/office/drawing/2014/main" xmlns="" id="{F18DFE29-C8FD-4180-8838-1B6C7019C07D}"/>
              </a:ext>
            </a:extLst>
          </p:cNvPr>
          <p:cNvPicPr>
            <a:picLocks noChangeAspect="1" noChangeArrowheads="1"/>
          </p:cNvPicPr>
          <p:nvPr/>
        </p:nvPicPr>
        <p:blipFill>
          <a:blip r:embed="rId7" cstate="screen">
            <a:clrChange>
              <a:clrFrom>
                <a:srgbClr val="D7D5D8"/>
              </a:clrFrom>
              <a:clrTo>
                <a:srgbClr val="D7D5D8">
                  <a:alpha val="0"/>
                </a:srgbClr>
              </a:clrTo>
            </a:clrChange>
            <a:extLst>
              <a:ext uri="{BEBA8EAE-BF5A-486C-A8C5-ECC9F3942E4B}">
                <a14:imgProps xmlns:a14="http://schemas.microsoft.com/office/drawing/2010/main">
                  <a14:imgLayer r:embed="rId8">
                    <a14:imgEffect>
                      <a14:backgroundRemoval t="4425" b="99558" l="2624" r="98542"/>
                    </a14:imgEffect>
                  </a14:imgLayer>
                </a14:imgProps>
              </a:ext>
              <a:ext uri="{28A0092B-C50C-407E-A947-70E740481C1C}">
                <a14:useLocalDpi xmlns:a14="http://schemas.microsoft.com/office/drawing/2010/main"/>
              </a:ext>
            </a:extLst>
          </a:blip>
          <a:srcRect/>
          <a:stretch>
            <a:fillRect/>
          </a:stretch>
        </p:blipFill>
        <p:spPr bwMode="auto">
          <a:xfrm>
            <a:off x="6149061" y="3210486"/>
            <a:ext cx="1239987" cy="818391"/>
          </a:xfrm>
          <a:prstGeom prst="rect">
            <a:avLst/>
          </a:prstGeom>
          <a:noFill/>
        </p:spPr>
      </p:pic>
      <p:pic>
        <p:nvPicPr>
          <p:cNvPr id="37" name="Picture 1" descr="M:\!Workgrp\Stewardship\Forest Health\ENTOMOLO\GRAPHICS\Fire Bugs Images\MOF2006LM_148.jpg">
            <a:extLst>
              <a:ext uri="{FF2B5EF4-FFF2-40B4-BE49-F238E27FC236}">
                <a16:creationId xmlns:a16="http://schemas.microsoft.com/office/drawing/2014/main" xmlns="" id="{F18DFE29-C8FD-4180-8838-1B6C7019C07D}"/>
              </a:ext>
            </a:extLst>
          </p:cNvPr>
          <p:cNvPicPr>
            <a:picLocks noChangeAspect="1" noChangeArrowheads="1"/>
          </p:cNvPicPr>
          <p:nvPr/>
        </p:nvPicPr>
        <p:blipFill>
          <a:blip r:embed="rId7" cstate="screen">
            <a:clrChange>
              <a:clrFrom>
                <a:srgbClr val="D7D5D8"/>
              </a:clrFrom>
              <a:clrTo>
                <a:srgbClr val="D7D5D8">
                  <a:alpha val="0"/>
                </a:srgbClr>
              </a:clrTo>
            </a:clrChange>
            <a:extLst>
              <a:ext uri="{BEBA8EAE-BF5A-486C-A8C5-ECC9F3942E4B}">
                <a14:imgProps xmlns:a14="http://schemas.microsoft.com/office/drawing/2010/main">
                  <a14:imgLayer r:embed="rId8">
                    <a14:imgEffect>
                      <a14:backgroundRemoval t="4425" b="99558" l="2624" r="98542"/>
                    </a14:imgEffect>
                  </a14:imgLayer>
                </a14:imgProps>
              </a:ext>
              <a:ext uri="{28A0092B-C50C-407E-A947-70E740481C1C}">
                <a14:useLocalDpi xmlns:a14="http://schemas.microsoft.com/office/drawing/2010/main"/>
              </a:ext>
            </a:extLst>
          </a:blip>
          <a:srcRect/>
          <a:stretch>
            <a:fillRect/>
          </a:stretch>
        </p:blipFill>
        <p:spPr bwMode="auto">
          <a:xfrm>
            <a:off x="2267744" y="5612092"/>
            <a:ext cx="1239987" cy="818391"/>
          </a:xfrm>
          <a:prstGeom prst="rect">
            <a:avLst/>
          </a:prstGeom>
          <a:noFill/>
        </p:spPr>
      </p:pic>
      <p:pic>
        <p:nvPicPr>
          <p:cNvPr id="38" name="Picture 1" descr="M:\!Workgrp\Stewardship\Forest Health\ENTOMOLO\GRAPHICS\Fire Bugs Images\MOF2006LM_148.jpg">
            <a:extLst>
              <a:ext uri="{FF2B5EF4-FFF2-40B4-BE49-F238E27FC236}">
                <a16:creationId xmlns:a16="http://schemas.microsoft.com/office/drawing/2014/main" xmlns="" id="{F18DFE29-C8FD-4180-8838-1B6C7019C07D}"/>
              </a:ext>
            </a:extLst>
          </p:cNvPr>
          <p:cNvPicPr>
            <a:picLocks noChangeAspect="1" noChangeArrowheads="1"/>
          </p:cNvPicPr>
          <p:nvPr/>
        </p:nvPicPr>
        <p:blipFill>
          <a:blip r:embed="rId7" cstate="screen">
            <a:clrChange>
              <a:clrFrom>
                <a:srgbClr val="D7D5D8"/>
              </a:clrFrom>
              <a:clrTo>
                <a:srgbClr val="D7D5D8">
                  <a:alpha val="0"/>
                </a:srgbClr>
              </a:clrTo>
            </a:clrChange>
            <a:extLst>
              <a:ext uri="{BEBA8EAE-BF5A-486C-A8C5-ECC9F3942E4B}">
                <a14:imgProps xmlns:a14="http://schemas.microsoft.com/office/drawing/2010/main">
                  <a14:imgLayer r:embed="rId8">
                    <a14:imgEffect>
                      <a14:backgroundRemoval t="4425" b="99558" l="2624" r="98542"/>
                    </a14:imgEffect>
                  </a14:imgLayer>
                </a14:imgProps>
              </a:ext>
              <a:ext uri="{28A0092B-C50C-407E-A947-70E740481C1C}">
                <a14:useLocalDpi xmlns:a14="http://schemas.microsoft.com/office/drawing/2010/main"/>
              </a:ext>
            </a:extLst>
          </a:blip>
          <a:srcRect/>
          <a:stretch>
            <a:fillRect/>
          </a:stretch>
        </p:blipFill>
        <p:spPr bwMode="auto">
          <a:xfrm>
            <a:off x="5924301" y="5529909"/>
            <a:ext cx="1239987" cy="818391"/>
          </a:xfrm>
          <a:prstGeom prst="rect">
            <a:avLst/>
          </a:prstGeom>
          <a:noFill/>
        </p:spPr>
      </p:pic>
      <p:pic>
        <p:nvPicPr>
          <p:cNvPr id="39" name="Picture 38" descr="MOF2006LM_143.jpg"/>
          <p:cNvPicPr>
            <a:picLocks noChangeAspect="1"/>
          </p:cNvPicPr>
          <p:nvPr/>
        </p:nvPicPr>
        <p:blipFill>
          <a:blip r:embed="rId9"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5388941" y="3474898"/>
            <a:ext cx="1140234" cy="752554"/>
          </a:xfrm>
          <a:prstGeom prst="rect">
            <a:avLst/>
          </a:prstGeom>
        </p:spPr>
      </p:pic>
      <p:pic>
        <p:nvPicPr>
          <p:cNvPr id="40" name="Picture 39" descr="MOF2006LM_143.jpg"/>
          <p:cNvPicPr>
            <a:picLocks noChangeAspect="1"/>
          </p:cNvPicPr>
          <p:nvPr/>
        </p:nvPicPr>
        <p:blipFill>
          <a:blip r:embed="rId10"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5173387" y="5661248"/>
            <a:ext cx="1040988" cy="687052"/>
          </a:xfrm>
          <a:prstGeom prst="rect">
            <a:avLst/>
          </a:prstGeom>
        </p:spPr>
      </p:pic>
      <p:pic>
        <p:nvPicPr>
          <p:cNvPr id="41" name="Picture 40" descr="MOF2006LM_143.jpg"/>
          <p:cNvPicPr>
            <a:picLocks noChangeAspect="1"/>
          </p:cNvPicPr>
          <p:nvPr/>
        </p:nvPicPr>
        <p:blipFill>
          <a:blip r:embed="rId10" cstate="screen">
            <a:clrChange>
              <a:clrFrom>
                <a:srgbClr val="FDFEFF"/>
              </a:clrFrom>
              <a:clrTo>
                <a:srgbClr val="FDFEFF">
                  <a:alpha val="0"/>
                </a:srgbClr>
              </a:clrTo>
            </a:clrChange>
            <a:extLst>
              <a:ext uri="{28A0092B-C50C-407E-A947-70E740481C1C}">
                <a14:useLocalDpi xmlns:a14="http://schemas.microsoft.com/office/drawing/2010/main"/>
              </a:ext>
            </a:extLst>
          </a:blip>
          <a:stretch>
            <a:fillRect/>
          </a:stretch>
        </p:blipFill>
        <p:spPr>
          <a:xfrm>
            <a:off x="3212626" y="5783577"/>
            <a:ext cx="1040988" cy="687052"/>
          </a:xfrm>
          <a:prstGeom prst="rect">
            <a:avLst/>
          </a:prstGeom>
        </p:spPr>
      </p:pic>
      <p:sp>
        <p:nvSpPr>
          <p:cNvPr id="43" name="Isosceles Triangle 42"/>
          <p:cNvSpPr/>
          <p:nvPr/>
        </p:nvSpPr>
        <p:spPr>
          <a:xfrm rot="5400000">
            <a:off x="8670234" y="4842935"/>
            <a:ext cx="352926" cy="340482"/>
          </a:xfrm>
          <a:prstGeom prst="triangle">
            <a:avLst/>
          </a:prstGeom>
          <a:solidFill>
            <a:srgbClr val="002060"/>
          </a:solid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Line 4"/>
          <p:cNvSpPr>
            <a:spLocks noChangeShapeType="1"/>
          </p:cNvSpPr>
          <p:nvPr/>
        </p:nvSpPr>
        <p:spPr bwMode="auto">
          <a:xfrm>
            <a:off x="442308" y="5013176"/>
            <a:ext cx="97244" cy="0"/>
          </a:xfrm>
          <a:prstGeom prst="line">
            <a:avLst/>
          </a:prstGeom>
          <a:noFill/>
          <a:ln w="177800">
            <a:solidFill>
              <a:srgbClr val="002060"/>
            </a:solidFill>
            <a:round/>
            <a:headEnd/>
            <a:tailEnd/>
          </a:ln>
        </p:spPr>
        <p:txBody>
          <a:bodyPr wrap="none" anchor="ctr"/>
          <a:lstStyle/>
          <a:p>
            <a:endParaRPr lang="en-CA" sz="1600"/>
          </a:p>
        </p:txBody>
      </p:sp>
      <p:sp>
        <p:nvSpPr>
          <p:cNvPr id="46" name="Line 4"/>
          <p:cNvSpPr>
            <a:spLocks noChangeShapeType="1"/>
          </p:cNvSpPr>
          <p:nvPr/>
        </p:nvSpPr>
        <p:spPr bwMode="auto">
          <a:xfrm>
            <a:off x="323528" y="5013176"/>
            <a:ext cx="97244" cy="0"/>
          </a:xfrm>
          <a:prstGeom prst="line">
            <a:avLst/>
          </a:prstGeom>
          <a:noFill/>
          <a:ln w="177800">
            <a:solidFill>
              <a:srgbClr val="002060"/>
            </a:solidFill>
            <a:round/>
            <a:headEnd/>
            <a:tailEnd/>
          </a:ln>
        </p:spPr>
        <p:txBody>
          <a:bodyPr wrap="none" anchor="ctr"/>
          <a:lstStyle/>
          <a:p>
            <a:endParaRPr lang="en-CA" sz="1600"/>
          </a:p>
        </p:txBody>
      </p:sp>
    </p:spTree>
    <p:extLst>
      <p:ext uri="{BB962C8B-B14F-4D97-AF65-F5344CB8AC3E}">
        <p14:creationId xmlns:p14="http://schemas.microsoft.com/office/powerpoint/2010/main" val="171522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animBg="1"/>
      <p:bldP spid="20" grpId="0"/>
      <p:bldP spid="21" grpId="0" animBg="1"/>
      <p:bldP spid="22" grpId="0"/>
      <p:bldP spid="23" grpId="0"/>
      <p:bldP spid="26" grpId="0"/>
      <p:bldP spid="28" grpId="0"/>
      <p:bldP spid="30"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95936" y="3289014"/>
            <a:ext cx="1753852" cy="1157542"/>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4008" y="4523010"/>
            <a:ext cx="1248391" cy="980332"/>
          </a:xfrm>
          <a:prstGeom prst="rect">
            <a:avLst/>
          </a:prstGeom>
        </p:spPr>
      </p:pic>
      <p:sp>
        <p:nvSpPr>
          <p:cNvPr id="3" name="Rectangle 2"/>
          <p:cNvSpPr/>
          <p:nvPr/>
        </p:nvSpPr>
        <p:spPr>
          <a:xfrm>
            <a:off x="611560" y="332656"/>
            <a:ext cx="8280920" cy="2103140"/>
          </a:xfrm>
          <a:prstGeom prst="rect">
            <a:avLst/>
          </a:prstGeom>
          <a:noFill/>
        </p:spPr>
        <p:txBody>
          <a:bodyPr wrap="square" rtlCol="0">
            <a:spAutoFit/>
          </a:bodyPr>
          <a:lstStyle/>
          <a:p>
            <a:pPr>
              <a:spcAft>
                <a:spcPts val="1000"/>
              </a:spcAft>
            </a:pPr>
            <a:r>
              <a:rPr lang="en-CA" sz="3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Key insects attacking fire-stressed trees:</a:t>
            </a:r>
            <a:endParaRPr lang="en-CA" sz="3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spcAft>
                <a:spcPts val="1000"/>
              </a:spcAft>
            </a:pPr>
            <a:r>
              <a:rPr lang="en-CA" sz="2800" dirty="0">
                <a:solidFill>
                  <a:srgbClr val="663300"/>
                </a:solidFill>
                <a:latin typeface="Arial" panose="020B0604020202020204" pitchFamily="34" charset="0"/>
                <a:cs typeface="Arial" panose="020B0604020202020204" pitchFamily="34" charset="0"/>
              </a:rPr>
              <a:t>Bark beetles, woodborers, ambrosia beetles, wood </a:t>
            </a:r>
            <a:r>
              <a:rPr lang="en-CA" sz="2800" dirty="0" smtClean="0">
                <a:solidFill>
                  <a:srgbClr val="663300"/>
                </a:solidFill>
                <a:latin typeface="Arial" panose="020B0604020202020204" pitchFamily="34" charset="0"/>
                <a:cs typeface="Arial" panose="020B0604020202020204" pitchFamily="34" charset="0"/>
              </a:rPr>
              <a:t>wasps, ants and others.</a:t>
            </a:r>
            <a:endParaRPr lang="en-CA" sz="2800" dirty="0">
              <a:solidFill>
                <a:srgbClr val="663300"/>
              </a:solidFill>
              <a:latin typeface="Arial" panose="020B0604020202020204" pitchFamily="34" charset="0"/>
              <a:cs typeface="Arial" panose="020B0604020202020204" pitchFamily="34" charset="0"/>
            </a:endParaRPr>
          </a:p>
          <a:p>
            <a:pPr>
              <a:spcAft>
                <a:spcPts val="1000"/>
              </a:spcAft>
            </a:pPr>
            <a:r>
              <a:rPr lang="en-CA" sz="2800" dirty="0">
                <a:solidFill>
                  <a:srgbClr val="663300"/>
                </a:solidFill>
                <a:latin typeface="Arial" panose="020B0604020202020204" pitchFamily="34" charset="0"/>
                <a:cs typeface="Arial" panose="020B0604020202020204" pitchFamily="34" charset="0"/>
              </a:rPr>
              <a:t>Each type of insect has its </a:t>
            </a:r>
            <a:r>
              <a:rPr lang="en-CA" sz="2800" dirty="0" smtClean="0">
                <a:solidFill>
                  <a:srgbClr val="663300"/>
                </a:solidFill>
                <a:latin typeface="Arial" panose="020B0604020202020204" pitchFamily="34" charset="0"/>
                <a:cs typeface="Arial" panose="020B0604020202020204" pitchFamily="34" charset="0"/>
              </a:rPr>
              <a:t>unique </a:t>
            </a:r>
            <a:r>
              <a:rPr lang="en-CA" sz="2800" dirty="0">
                <a:solidFill>
                  <a:srgbClr val="663300"/>
                </a:solidFill>
                <a:latin typeface="Arial" panose="020B0604020202020204" pitchFamily="34" charset="0"/>
                <a:cs typeface="Arial" panose="020B0604020202020204" pitchFamily="34" charset="0"/>
              </a:rPr>
              <a:t>“</a:t>
            </a:r>
            <a:r>
              <a:rPr lang="en-CA" sz="2800" i="1" dirty="0">
                <a:solidFill>
                  <a:srgbClr val="663300"/>
                </a:solidFill>
                <a:latin typeface="Calisto MT" panose="02040603050505030304" pitchFamily="18" charset="0"/>
                <a:cs typeface="Arial" panose="020B0604020202020204" pitchFamily="34" charset="0"/>
              </a:rPr>
              <a:t>signature</a:t>
            </a:r>
            <a:r>
              <a:rPr lang="en-CA" sz="2800" dirty="0">
                <a:solidFill>
                  <a:srgbClr val="663300"/>
                </a:solidFill>
                <a:latin typeface="Arial" panose="020B0604020202020204" pitchFamily="34" charset="0"/>
                <a:cs typeface="Arial" panose="020B0604020202020204" pitchFamily="34" charset="0"/>
              </a:rPr>
              <a:t>”.</a:t>
            </a:r>
          </a:p>
        </p:txBody>
      </p:sp>
      <p:sp>
        <p:nvSpPr>
          <p:cNvPr id="4" name="Rectangle 3"/>
          <p:cNvSpPr/>
          <p:nvPr/>
        </p:nvSpPr>
        <p:spPr>
          <a:xfrm>
            <a:off x="611560" y="3289014"/>
            <a:ext cx="6192688" cy="3293209"/>
          </a:xfrm>
          <a:prstGeom prst="rect">
            <a:avLst/>
          </a:prstGeom>
        </p:spPr>
        <p:txBody>
          <a:bodyPr wrap="square">
            <a:spAutoFit/>
          </a:bodyPr>
          <a:lstStyle/>
          <a:p>
            <a:pPr lvl="0"/>
            <a:r>
              <a:rPr lang="en-CA" sz="3000" dirty="0">
                <a:solidFill>
                  <a:srgbClr val="663300"/>
                </a:solidFill>
                <a:latin typeface="Arial" panose="020B0604020202020204" pitchFamily="34" charset="0"/>
                <a:cs typeface="Arial" panose="020B0604020202020204" pitchFamily="34" charset="0"/>
              </a:rPr>
              <a:t>Bark beetles</a:t>
            </a:r>
          </a:p>
          <a:p>
            <a:pPr lvl="0"/>
            <a:endParaRPr lang="en-CA" sz="4400" dirty="0">
              <a:solidFill>
                <a:srgbClr val="663300"/>
              </a:solidFill>
              <a:latin typeface="Arial" panose="020B0604020202020204" pitchFamily="34" charset="0"/>
              <a:cs typeface="Arial" panose="020B0604020202020204" pitchFamily="34" charset="0"/>
            </a:endParaRPr>
          </a:p>
          <a:p>
            <a:pPr lvl="0"/>
            <a:r>
              <a:rPr lang="en-CA" sz="3000" dirty="0">
                <a:solidFill>
                  <a:srgbClr val="663300"/>
                </a:solidFill>
                <a:latin typeface="Arial" panose="020B0604020202020204" pitchFamily="34" charset="0"/>
                <a:cs typeface="Arial" panose="020B0604020202020204" pitchFamily="34" charset="0"/>
              </a:rPr>
              <a:t>Secondary bark beetles</a:t>
            </a:r>
          </a:p>
          <a:p>
            <a:pPr lvl="0"/>
            <a:endParaRPr lang="en-CA" sz="4400" dirty="0">
              <a:solidFill>
                <a:srgbClr val="663300"/>
              </a:solidFill>
              <a:latin typeface="Arial" panose="020B0604020202020204" pitchFamily="34" charset="0"/>
              <a:cs typeface="Arial" panose="020B0604020202020204" pitchFamily="34" charset="0"/>
            </a:endParaRPr>
          </a:p>
          <a:p>
            <a:pPr lvl="0"/>
            <a:r>
              <a:rPr lang="en-CA" sz="3000" dirty="0">
                <a:solidFill>
                  <a:srgbClr val="663300"/>
                </a:solidFill>
                <a:latin typeface="Arial" panose="020B0604020202020204" pitchFamily="34" charset="0"/>
                <a:cs typeface="Arial" panose="020B0604020202020204" pitchFamily="34" charset="0"/>
              </a:rPr>
              <a:t>Decomposers (woodborer, ambrosia beetle, wood wasp, ants)</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89008" y="5013176"/>
            <a:ext cx="2674133" cy="1714302"/>
          </a:xfrm>
          <a:prstGeom prst="rect">
            <a:avLst/>
          </a:prstGeom>
        </p:spPr>
      </p:pic>
      <p:pic>
        <p:nvPicPr>
          <p:cNvPr id="8" name="Picture 7"/>
          <p:cNvPicPr>
            <a:picLocks noChangeAspect="1"/>
          </p:cNvPicPr>
          <p:nvPr/>
        </p:nvPicPr>
        <p:blipFill>
          <a:blip r:embed="rId5" cstate="screen">
            <a:extLst>
              <a:ext uri="{BEBA8EAE-BF5A-486C-A8C5-ECC9F3942E4B}">
                <a14:imgProps xmlns:a14="http://schemas.microsoft.com/office/drawing/2010/main">
                  <a14:imgLayer r:embed="rId6">
                    <a14:imgEffect>
                      <a14:backgroundRemoval t="1563" b="100000" l="932" r="99767"/>
                    </a14:imgEffect>
                  </a14:imgLayer>
                </a14:imgProps>
              </a:ext>
              <a:ext uri="{28A0092B-C50C-407E-A947-70E740481C1C}">
                <a14:useLocalDpi xmlns:a14="http://schemas.microsoft.com/office/drawing/2010/main"/>
              </a:ext>
            </a:extLst>
          </a:blip>
          <a:stretch>
            <a:fillRect/>
          </a:stretch>
        </p:blipFill>
        <p:spPr>
          <a:xfrm>
            <a:off x="2771800" y="2960715"/>
            <a:ext cx="1729978" cy="1031540"/>
          </a:xfrm>
          <a:prstGeom prst="rect">
            <a:avLst/>
          </a:prstGeom>
        </p:spPr>
      </p:pic>
      <p:pic>
        <p:nvPicPr>
          <p:cNvPr id="10" name="Picture 9"/>
          <p:cNvPicPr>
            <a:picLocks noChangeAspect="1"/>
          </p:cNvPicPr>
          <p:nvPr/>
        </p:nvPicPr>
        <p:blipFill>
          <a:blip r:embed="rId7" cstate="screen">
            <a:extLst>
              <a:ext uri="{BEBA8EAE-BF5A-486C-A8C5-ECC9F3942E4B}">
                <a14:imgProps xmlns:a14="http://schemas.microsoft.com/office/drawing/2010/main">
                  <a14:imgLayer r:embed="rId8">
                    <a14:imgEffect>
                      <a14:backgroundRemoval t="6061" b="94949" l="3111" r="99333"/>
                    </a14:imgEffect>
                  </a14:imgLayer>
                </a14:imgProps>
              </a:ext>
              <a:ext uri="{28A0092B-C50C-407E-A947-70E740481C1C}">
                <a14:useLocalDpi xmlns:a14="http://schemas.microsoft.com/office/drawing/2010/main"/>
              </a:ext>
            </a:extLst>
          </a:blip>
          <a:stretch>
            <a:fillRect/>
          </a:stretch>
        </p:blipFill>
        <p:spPr>
          <a:xfrm rot="13845599">
            <a:off x="6254430" y="5756234"/>
            <a:ext cx="1753213" cy="1157121"/>
          </a:xfrm>
          <a:prstGeom prst="rect">
            <a:avLst/>
          </a:prstGeom>
        </p:spPr>
      </p:pic>
      <p:cxnSp>
        <p:nvCxnSpPr>
          <p:cNvPr id="13" name="Straight Connector 12"/>
          <p:cNvCxnSpPr/>
          <p:nvPr/>
        </p:nvCxnSpPr>
        <p:spPr>
          <a:xfrm>
            <a:off x="611560" y="2924944"/>
            <a:ext cx="8136904" cy="0"/>
          </a:xfrm>
          <a:prstGeom prst="line">
            <a:avLst/>
          </a:prstGeom>
          <a:ln w="28575">
            <a:solidFill>
              <a:srgbClr val="66330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9" cstate="screen">
            <a:extLst>
              <a:ext uri="{BEBA8EAE-BF5A-486C-A8C5-ECC9F3942E4B}">
                <a14:imgProps xmlns:a14="http://schemas.microsoft.com/office/drawing/2010/main">
                  <a14:imgLayer r:embed="rId10">
                    <a14:imgEffect>
                      <a14:backgroundRemoval t="2344" b="97396" l="65" r="99094"/>
                    </a14:imgEffect>
                  </a14:imgLayer>
                </a14:imgProps>
              </a:ext>
              <a:ext uri="{28A0092B-C50C-407E-A947-70E740481C1C}">
                <a14:useLocalDpi xmlns:a14="http://schemas.microsoft.com/office/drawing/2010/main"/>
              </a:ext>
            </a:extLst>
          </a:blip>
          <a:stretch>
            <a:fillRect/>
          </a:stretch>
        </p:blipFill>
        <p:spPr>
          <a:xfrm>
            <a:off x="6270547" y="3068960"/>
            <a:ext cx="2086844" cy="1037344"/>
          </a:xfrm>
          <a:prstGeom prst="rect">
            <a:avLst/>
          </a:prstGeom>
        </p:spPr>
      </p:pic>
      <p:pic>
        <p:nvPicPr>
          <p:cNvPr id="14" name="Picture 13"/>
          <p:cNvPicPr>
            <a:picLocks noChangeAspect="1"/>
          </p:cNvPicPr>
          <p:nvPr/>
        </p:nvPicPr>
        <p:blipFill>
          <a:blip r:embed="rId11" cstate="screen">
            <a:extLst>
              <a:ext uri="{BEBA8EAE-BF5A-486C-A8C5-ECC9F3942E4B}">
                <a14:imgProps xmlns:a14="http://schemas.microsoft.com/office/drawing/2010/main">
                  <a14:imgLayer r:embed="rId12">
                    <a14:imgEffect>
                      <a14:backgroundRemoval t="2474" b="96224" l="1985" r="97259"/>
                    </a14:imgEffect>
                  </a14:imgLayer>
                </a14:imgProps>
              </a:ext>
              <a:ext uri="{28A0092B-C50C-407E-A947-70E740481C1C}">
                <a14:useLocalDpi xmlns:a14="http://schemas.microsoft.com/office/drawing/2010/main"/>
              </a:ext>
            </a:extLst>
          </a:blip>
          <a:stretch>
            <a:fillRect/>
          </a:stretch>
        </p:blipFill>
        <p:spPr>
          <a:xfrm>
            <a:off x="7501029" y="3926695"/>
            <a:ext cx="1642971" cy="1192629"/>
          </a:xfrm>
          <a:prstGeom prst="rect">
            <a:avLst/>
          </a:prstGeom>
        </p:spPr>
      </p:pic>
      <p:pic>
        <p:nvPicPr>
          <p:cNvPr id="15" name="Picture 6" descr="http://www.whatsthatbug.com/wp-content/uploads/2009/12/flathead_borer_mesquite_sergio.jpg">
            <a:hlinkClick r:id="rId13"/>
          </p:cNvPr>
          <p:cNvPicPr>
            <a:picLocks noChangeAspect="1" noChangeArrowheads="1"/>
          </p:cNvPicPr>
          <p:nvPr/>
        </p:nvPicPr>
        <p:blipFill>
          <a:blip r:embed="rId14" cstate="screen">
            <a:extLst>
              <a:ext uri="{BEBA8EAE-BF5A-486C-A8C5-ECC9F3942E4B}">
                <a14:imgProps xmlns:a14="http://schemas.microsoft.com/office/drawing/2010/main">
                  <a14:imgLayer r:embed="rId15">
                    <a14:imgEffect>
                      <a14:backgroundRemoval t="5094" b="81698" l="4750" r="79250"/>
                    </a14:imgEffect>
                  </a14:imgLayer>
                </a14:imgProps>
              </a:ext>
              <a:ext uri="{28A0092B-C50C-407E-A947-70E740481C1C}">
                <a14:useLocalDpi xmlns:a14="http://schemas.microsoft.com/office/drawing/2010/main"/>
              </a:ext>
            </a:extLst>
          </a:blip>
          <a:srcRect/>
          <a:stretch>
            <a:fillRect/>
          </a:stretch>
        </p:blipFill>
        <p:spPr bwMode="auto">
          <a:xfrm>
            <a:off x="6193837" y="4106304"/>
            <a:ext cx="1939812" cy="1283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00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1340768"/>
            <a:ext cx="7200800" cy="1723549"/>
          </a:xfrm>
          <a:prstGeom prst="rect">
            <a:avLst/>
          </a:prstGeom>
        </p:spPr>
        <p:txBody>
          <a:bodyPr wrap="square">
            <a:spAutoFit/>
          </a:bodyPr>
          <a:lstStyle/>
          <a:p>
            <a:pPr>
              <a:spcAft>
                <a:spcPts val="1200"/>
              </a:spcAft>
            </a:pPr>
            <a:r>
              <a:rPr lang="en-CA" sz="2400" dirty="0">
                <a:solidFill>
                  <a:srgbClr val="663300"/>
                </a:solidFill>
                <a:latin typeface="Arial" panose="020B0604020202020204" pitchFamily="34" charset="0"/>
                <a:cs typeface="Arial" panose="020B0604020202020204" pitchFamily="34" charset="0"/>
              </a:rPr>
              <a:t>Large trees that could </a:t>
            </a:r>
            <a:r>
              <a:rPr lang="en-CA" sz="2400" dirty="0" smtClean="0">
                <a:solidFill>
                  <a:srgbClr val="663300"/>
                </a:solidFill>
                <a:latin typeface="Arial" panose="020B0604020202020204" pitchFamily="34" charset="0"/>
                <a:cs typeface="Arial" panose="020B0604020202020204" pitchFamily="34" charset="0"/>
              </a:rPr>
              <a:t>survive fire-scorch are </a:t>
            </a:r>
            <a:r>
              <a:rPr lang="en-CA" sz="2400" dirty="0">
                <a:solidFill>
                  <a:srgbClr val="663300"/>
                </a:solidFill>
                <a:latin typeface="Arial" panose="020B0604020202020204" pitchFamily="34" charset="0"/>
                <a:cs typeface="Arial" panose="020B0604020202020204" pitchFamily="34" charset="0"/>
              </a:rPr>
              <a:t>often attacked and killed by DFB.</a:t>
            </a:r>
          </a:p>
          <a:p>
            <a:pPr>
              <a:spcAft>
                <a:spcPts val="1200"/>
              </a:spcAft>
            </a:pPr>
            <a:r>
              <a:rPr lang="en-CA" sz="2400" dirty="0">
                <a:solidFill>
                  <a:srgbClr val="663300"/>
                </a:solidFill>
                <a:latin typeface="Arial" panose="020B0604020202020204" pitchFamily="34" charset="0"/>
                <a:cs typeface="Arial" panose="020B0604020202020204" pitchFamily="34" charset="0"/>
              </a:rPr>
              <a:t>Douglas-fir beetle seeks out the largest, burnt or semi-burnt trees within fire perimeter.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l="83495"/>
          <a:stretch/>
        </p:blipFill>
        <p:spPr>
          <a:xfrm>
            <a:off x="0" y="44624"/>
            <a:ext cx="1483537" cy="6741368"/>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4" name="Rectangle 3"/>
          <p:cNvSpPr/>
          <p:nvPr/>
        </p:nvSpPr>
        <p:spPr>
          <a:xfrm>
            <a:off x="1691680" y="188640"/>
            <a:ext cx="7344816" cy="1015663"/>
          </a:xfrm>
          <a:prstGeom prst="rect">
            <a:avLst/>
          </a:prstGeom>
        </p:spPr>
        <p:txBody>
          <a:bodyPr wrap="square">
            <a:spAutoFit/>
          </a:bodyPr>
          <a:lstStyle/>
          <a:p>
            <a:r>
              <a:rPr lang="en-CA" sz="3000" dirty="0">
                <a:latin typeface="Arial" panose="020B0604020202020204" pitchFamily="34" charset="0"/>
                <a:cs typeface="Arial" panose="020B0604020202020204" pitchFamily="34" charset="0"/>
              </a:rPr>
              <a:t>Douglas-fir post-fire mortality is confounded by </a:t>
            </a:r>
            <a:r>
              <a:rPr lang="en-CA" sz="30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Douglas-fir beetle </a:t>
            </a:r>
            <a:r>
              <a:rPr lang="en-CA" sz="3000" dirty="0" smtClean="0">
                <a:latin typeface="Arial" panose="020B0604020202020204" pitchFamily="34" charset="0"/>
                <a:cs typeface="Arial" panose="020B0604020202020204" pitchFamily="34" charset="0"/>
              </a:rPr>
              <a:t>attack.</a:t>
            </a:r>
            <a:endParaRPr lang="en-CA" sz="3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25000"/>
                    </a14:imgEffect>
                    <a14:imgEffect>
                      <a14:brightnessContrast contrast="10000"/>
                    </a14:imgEffect>
                  </a14:imgLayer>
                </a14:imgProps>
              </a:ext>
              <a:ext uri="{28A0092B-C50C-407E-A947-70E740481C1C}">
                <a14:useLocalDpi xmlns:a14="http://schemas.microsoft.com/office/drawing/2010/main"/>
              </a:ext>
            </a:extLst>
          </a:blip>
          <a:srcRect t="21101"/>
          <a:stretch/>
        </p:blipFill>
        <p:spPr>
          <a:xfrm>
            <a:off x="2152222" y="3140968"/>
            <a:ext cx="6159762" cy="3645024"/>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cxnSp>
        <p:nvCxnSpPr>
          <p:cNvPr id="8" name="Straight Arrow Connector 7"/>
          <p:cNvCxnSpPr/>
          <p:nvPr/>
        </p:nvCxnSpPr>
        <p:spPr>
          <a:xfrm flipH="1">
            <a:off x="6142371" y="3439231"/>
            <a:ext cx="216024" cy="864096"/>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716016" y="4202103"/>
            <a:ext cx="216024" cy="864096"/>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308304" y="4814170"/>
            <a:ext cx="216024" cy="864096"/>
          </a:xfrm>
          <a:prstGeom prst="straightConnector1">
            <a:avLst/>
          </a:prstGeom>
          <a:ln w="508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39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tretch>
            <a:fillRect/>
          </a:stretch>
        </p:blipFill>
        <p:spPr>
          <a:xfrm>
            <a:off x="251519" y="116632"/>
            <a:ext cx="8640959" cy="6480720"/>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8" name="Rectangle 7"/>
          <p:cNvSpPr/>
          <p:nvPr/>
        </p:nvSpPr>
        <p:spPr>
          <a:xfrm>
            <a:off x="827583" y="247932"/>
            <a:ext cx="7344816" cy="1200329"/>
          </a:xfrm>
          <a:prstGeom prst="rect">
            <a:avLst/>
          </a:prstGeom>
          <a:gradFill>
            <a:gsLst>
              <a:gs pos="0">
                <a:schemeClr val="tx1">
                  <a:lumMod val="65000"/>
                  <a:lumOff val="35000"/>
                  <a:alpha val="50000"/>
                </a:schemeClr>
              </a:gs>
              <a:gs pos="50000">
                <a:schemeClr val="bg1">
                  <a:lumMod val="50000"/>
                  <a:alpha val="50000"/>
                </a:schemeClr>
              </a:gs>
              <a:gs pos="100000">
                <a:schemeClr val="tx1">
                  <a:lumMod val="50000"/>
                  <a:lumOff val="50000"/>
                  <a:alpha val="50000"/>
                </a:schemeClr>
              </a:gs>
            </a:gsLst>
            <a:lin ang="5400000" scaled="0"/>
          </a:gradFill>
          <a:ln>
            <a:solidFill>
              <a:schemeClr val="tx1">
                <a:lumMod val="50000"/>
                <a:lumOff val="50000"/>
              </a:schemeClr>
            </a:solidFill>
          </a:ln>
        </p:spPr>
        <p:txBody>
          <a:bodyPr wrap="square">
            <a:spAutoFit/>
          </a:bodyPr>
          <a:lstStyle/>
          <a:p>
            <a:pPr algn="ctr"/>
            <a:r>
              <a:rPr lang="en-CA" sz="2400" dirty="0">
                <a:solidFill>
                  <a:srgbClr val="FFFFCC"/>
                </a:solidFill>
                <a:latin typeface="Arial" panose="020B0604020202020204" pitchFamily="34" charset="0"/>
                <a:cs typeface="Arial" panose="020B0604020202020204" pitchFamily="34" charset="0"/>
              </a:rPr>
              <a:t>High quantities of host </a:t>
            </a:r>
            <a:r>
              <a:rPr lang="en-CA" sz="2400" dirty="0" smtClean="0">
                <a:solidFill>
                  <a:srgbClr val="FFFFCC"/>
                </a:solidFill>
                <a:latin typeface="Arial" panose="020B0604020202020204" pitchFamily="34" charset="0"/>
                <a:cs typeface="Arial" panose="020B0604020202020204" pitchFamily="34" charset="0"/>
              </a:rPr>
              <a:t>oleoresin (</a:t>
            </a:r>
            <a:r>
              <a:rPr lang="en-CA" sz="2400" dirty="0">
                <a:solidFill>
                  <a:srgbClr val="FFFF99"/>
                </a:solidFill>
                <a:latin typeface="Arial" panose="020B0604020202020204" pitchFamily="34" charset="0"/>
                <a:cs typeface="Arial" panose="020B0604020202020204" pitchFamily="34" charset="0"/>
              </a:rPr>
              <a:t>alpha-</a:t>
            </a:r>
            <a:r>
              <a:rPr lang="en-CA" sz="2400" dirty="0" err="1">
                <a:solidFill>
                  <a:srgbClr val="FFFF99"/>
                </a:solidFill>
                <a:latin typeface="Arial" panose="020B0604020202020204" pitchFamily="34" charset="0"/>
                <a:cs typeface="Arial" panose="020B0604020202020204" pitchFamily="34" charset="0"/>
              </a:rPr>
              <a:t>pinene</a:t>
            </a:r>
            <a:r>
              <a:rPr lang="en-CA" sz="2400" dirty="0">
                <a:solidFill>
                  <a:srgbClr val="FFFF99"/>
                </a:solidFill>
                <a:latin typeface="Arial" panose="020B0604020202020204" pitchFamily="34" charset="0"/>
                <a:cs typeface="Arial" panose="020B0604020202020204" pitchFamily="34" charset="0"/>
              </a:rPr>
              <a:t>, camphene, and </a:t>
            </a:r>
            <a:r>
              <a:rPr lang="en-CA" sz="2400" dirty="0" smtClean="0">
                <a:solidFill>
                  <a:srgbClr val="FFFF99"/>
                </a:solidFill>
                <a:latin typeface="Arial" panose="020B0604020202020204" pitchFamily="34" charset="0"/>
                <a:cs typeface="Arial" panose="020B0604020202020204" pitchFamily="34" charset="0"/>
              </a:rPr>
              <a:t>limonene)</a:t>
            </a:r>
            <a:r>
              <a:rPr lang="en-CA" sz="2400" dirty="0" smtClean="0">
                <a:solidFill>
                  <a:srgbClr val="FFFFCC"/>
                </a:solidFill>
                <a:latin typeface="Arial" panose="020B0604020202020204" pitchFamily="34" charset="0"/>
                <a:cs typeface="Arial" panose="020B0604020202020204" pitchFamily="34" charset="0"/>
              </a:rPr>
              <a:t> </a:t>
            </a:r>
            <a:r>
              <a:rPr lang="en-CA" sz="2400" dirty="0">
                <a:solidFill>
                  <a:srgbClr val="FFFFCC"/>
                </a:solidFill>
                <a:latin typeface="Arial" panose="020B0604020202020204" pitchFamily="34" charset="0"/>
                <a:cs typeface="Arial" panose="020B0604020202020204" pitchFamily="34" charset="0"/>
              </a:rPr>
              <a:t>is released from fire scorched </a:t>
            </a:r>
            <a:r>
              <a:rPr lang="en-CA" sz="2400" dirty="0" smtClean="0">
                <a:solidFill>
                  <a:srgbClr val="FFFFCC"/>
                </a:solidFill>
                <a:latin typeface="Arial" panose="020B0604020202020204" pitchFamily="34" charset="0"/>
                <a:cs typeface="Arial" panose="020B0604020202020204" pitchFamily="34" charset="0"/>
              </a:rPr>
              <a:t>trees.</a:t>
            </a:r>
            <a:endParaRPr lang="en-CA" sz="2400" dirty="0">
              <a:solidFill>
                <a:srgbClr val="FFFFCC"/>
              </a:solidFill>
            </a:endParaRPr>
          </a:p>
        </p:txBody>
      </p:sp>
      <p:sp>
        <p:nvSpPr>
          <p:cNvPr id="6" name="Rectangle 5">
            <a:extLst>
              <a:ext uri="{FF2B5EF4-FFF2-40B4-BE49-F238E27FC236}">
                <a16:creationId xmlns="" xmlns:a16="http://schemas.microsoft.com/office/drawing/2014/main" id="{904E75F1-DAEE-48D4-8A27-A1B35E34E8E1}"/>
              </a:ext>
            </a:extLst>
          </p:cNvPr>
          <p:cNvSpPr/>
          <p:nvPr/>
        </p:nvSpPr>
        <p:spPr>
          <a:xfrm>
            <a:off x="827583" y="5949280"/>
            <a:ext cx="7814347" cy="523220"/>
          </a:xfrm>
          <a:prstGeom prst="rect">
            <a:avLst/>
          </a:prstGeom>
          <a:gradFill>
            <a:gsLst>
              <a:gs pos="0">
                <a:schemeClr val="tx1">
                  <a:lumMod val="65000"/>
                  <a:lumOff val="35000"/>
                  <a:alpha val="50000"/>
                </a:schemeClr>
              </a:gs>
              <a:gs pos="50000">
                <a:schemeClr val="bg1">
                  <a:lumMod val="50000"/>
                  <a:alpha val="50000"/>
                </a:schemeClr>
              </a:gs>
              <a:gs pos="100000">
                <a:schemeClr val="tx1">
                  <a:lumMod val="50000"/>
                  <a:lumOff val="50000"/>
                  <a:alpha val="50000"/>
                </a:schemeClr>
              </a:gs>
            </a:gsLst>
            <a:lin ang="5400000" scaled="0"/>
          </a:gradFill>
          <a:ln>
            <a:solidFill>
              <a:schemeClr val="tx1">
                <a:lumMod val="50000"/>
                <a:lumOff val="50000"/>
              </a:schemeClr>
            </a:solidFill>
          </a:ln>
        </p:spPr>
        <p:txBody>
          <a:bodyPr wrap="square">
            <a:spAutoFit/>
          </a:bodyPr>
          <a:lstStyle/>
          <a:p>
            <a:pPr algn="ctr"/>
            <a:r>
              <a:rPr lang="en-CA" sz="2800" dirty="0">
                <a:solidFill>
                  <a:srgbClr val="FFFFCC"/>
                </a:solidFill>
                <a:latin typeface="Arial" panose="020B0604020202020204" pitchFamily="34" charset="0"/>
                <a:cs typeface="Arial" panose="020B0604020202020204" pitchFamily="34" charset="0"/>
              </a:rPr>
              <a:t>Scorched trees have minimal resistance to </a:t>
            </a:r>
            <a:r>
              <a:rPr lang="en-CA" sz="2800" dirty="0" smtClean="0">
                <a:solidFill>
                  <a:srgbClr val="FFFFCC"/>
                </a:solidFill>
                <a:latin typeface="Arial" panose="020B0604020202020204" pitchFamily="34" charset="0"/>
                <a:cs typeface="Arial" panose="020B0604020202020204" pitchFamily="34" charset="0"/>
              </a:rPr>
              <a:t>DFB</a:t>
            </a:r>
            <a:endParaRPr lang="en-CA" sz="2800" dirty="0">
              <a:solidFill>
                <a:srgbClr val="FFFF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547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7171" y="956163"/>
            <a:ext cx="8640960" cy="830997"/>
          </a:xfrm>
          <a:prstGeom prst="rect">
            <a:avLst/>
          </a:prstGeom>
          <a:noFill/>
        </p:spPr>
        <p:txBody>
          <a:bodyPr wrap="square" rtlCol="0">
            <a:spAutoFit/>
          </a:bodyPr>
          <a:lstStyle/>
          <a:p>
            <a:pPr algn="ctr"/>
            <a:r>
              <a:rPr lang="en-CA" sz="4800" dirty="0" smtClean="0">
                <a:solidFill>
                  <a:srgbClr val="892A17"/>
                </a:solidFill>
                <a:latin typeface="Arial" panose="020B0604020202020204" pitchFamily="34" charset="0"/>
                <a:cs typeface="Arial" panose="020B0604020202020204" pitchFamily="34" charset="0"/>
              </a:rPr>
              <a:t>Douglas-fir beetle is flying!</a:t>
            </a:r>
          </a:p>
        </p:txBody>
      </p:sp>
      <p:sp>
        <p:nvSpPr>
          <p:cNvPr id="6" name="TextBox 5"/>
          <p:cNvSpPr txBox="1"/>
          <p:nvPr/>
        </p:nvSpPr>
        <p:spPr>
          <a:xfrm>
            <a:off x="251520" y="188640"/>
            <a:ext cx="7272808" cy="738664"/>
          </a:xfrm>
          <a:prstGeom prst="rect">
            <a:avLst/>
          </a:prstGeom>
          <a:noFill/>
        </p:spPr>
        <p:txBody>
          <a:bodyPr wrap="square" rtlCol="0">
            <a:spAutoFit/>
          </a:bodyPr>
          <a:lstStyle/>
          <a:p>
            <a:pPr marL="742950" indent="-742950">
              <a:buFont typeface="+mj-lt"/>
              <a:buAutoNum type="arabicPeriod" startAt="2"/>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Current Status</a:t>
            </a:r>
          </a:p>
        </p:txBody>
      </p:sp>
      <p:pic>
        <p:nvPicPr>
          <p:cNvPr id="9" name="Picture 8"/>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14658" b="56027" l="63517" r="89823"/>
                    </a14:imgEffect>
                    <a14:imgEffect>
                      <a14:sharpenSoften amount="20000"/>
                    </a14:imgEffect>
                    <a14:imgEffect>
                      <a14:brightnessContrast bright="25000" contrast="20000"/>
                    </a14:imgEffect>
                  </a14:imgLayer>
                </a14:imgProps>
              </a:ext>
              <a:ext uri="{28A0092B-C50C-407E-A947-70E740481C1C}">
                <a14:useLocalDpi xmlns:a14="http://schemas.microsoft.com/office/drawing/2010/main"/>
              </a:ext>
            </a:extLst>
          </a:blip>
          <a:srcRect l="63690" t="20001" r="10776" b="45631"/>
          <a:stretch/>
        </p:blipFill>
        <p:spPr>
          <a:xfrm rot="16200000">
            <a:off x="6798105" y="1257694"/>
            <a:ext cx="2334828" cy="2356961"/>
          </a:xfrm>
          <a:prstGeom prst="rect">
            <a:avLst/>
          </a:prstGeom>
        </p:spPr>
      </p:pic>
      <p:pic>
        <p:nvPicPr>
          <p:cNvPr id="16" name="Picture 15"/>
          <p:cNvPicPr>
            <a:picLocks noChangeAspect="1"/>
          </p:cNvPicPr>
          <p:nvPr/>
        </p:nvPicPr>
        <p:blipFill>
          <a:blip r:embed="rId4" cstate="screen">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5400000">
            <a:off x="-391377" y="2500414"/>
            <a:ext cx="4890630" cy="3667972"/>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17" name="Picture 16"/>
          <p:cNvPicPr>
            <a:picLocks noChangeAspect="1"/>
          </p:cNvPicPr>
          <p:nvPr/>
        </p:nvPicPr>
        <p:blipFill>
          <a:blip r:embed="rId6" cstate="screen">
            <a:extLst>
              <a:ext uri="{BEBA8EAE-BF5A-486C-A8C5-ECC9F3942E4B}">
                <a14:imgProps xmlns:a14="http://schemas.microsoft.com/office/drawing/2010/main">
                  <a14:imgLayer r:embed="rId7">
                    <a14:imgEffect>
                      <a14:sharpenSoften amount="10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a:off x="4331973" y="3359335"/>
            <a:ext cx="4560507" cy="3420380"/>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Tree>
    <p:extLst>
      <p:ext uri="{BB962C8B-B14F-4D97-AF65-F5344CB8AC3E}">
        <p14:creationId xmlns:p14="http://schemas.microsoft.com/office/powerpoint/2010/main" val="2714807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763722" y="950885"/>
            <a:ext cx="6674031" cy="5005523"/>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4" name="TextBox 3"/>
          <p:cNvSpPr txBox="1"/>
          <p:nvPr/>
        </p:nvSpPr>
        <p:spPr>
          <a:xfrm>
            <a:off x="5292080" y="1052736"/>
            <a:ext cx="3600400" cy="1446550"/>
          </a:xfrm>
          <a:prstGeom prst="rect">
            <a:avLst/>
          </a:prstGeom>
          <a:noFill/>
        </p:spPr>
        <p:txBody>
          <a:bodyPr wrap="square" rtlCol="0">
            <a:spAutoFit/>
          </a:bodyPr>
          <a:lstStyle/>
          <a:p>
            <a:r>
              <a:rPr lang="en-CA" sz="2200" dirty="0" smtClean="0">
                <a:solidFill>
                  <a:schemeClr val="bg2">
                    <a:lumMod val="25000"/>
                  </a:schemeClr>
                </a:solidFill>
                <a:latin typeface="Arial" panose="020B0604020202020204" pitchFamily="34" charset="0"/>
                <a:cs typeface="Arial" panose="020B0604020202020204" pitchFamily="34" charset="0"/>
              </a:rPr>
              <a:t>Large burnt Douglas-fir on Deadman side of Elephant Hill fire  attacked by Douglas-fir beetle.</a:t>
            </a:r>
            <a:endParaRPr lang="en-CA" sz="2200" dirty="0">
              <a:solidFill>
                <a:schemeClr val="bg2">
                  <a:lumMod val="2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355976" y="2852936"/>
            <a:ext cx="4644008" cy="3483006"/>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cxnSp>
        <p:nvCxnSpPr>
          <p:cNvPr id="7" name="Straight Arrow Connector 6"/>
          <p:cNvCxnSpPr/>
          <p:nvPr/>
        </p:nvCxnSpPr>
        <p:spPr>
          <a:xfrm flipV="1">
            <a:off x="4355976" y="5517232"/>
            <a:ext cx="1800200" cy="1008112"/>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831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BEBA8EAE-BF5A-486C-A8C5-ECC9F3942E4B}">
                <a14:imgProps xmlns:a14="http://schemas.microsoft.com/office/drawing/2010/main">
                  <a14:imgLayer r:embed="rId4">
                    <a14:imgEffect>
                      <a14:sharpenSoften amount="20000"/>
                    </a14:imgEffect>
                    <a14:imgEffect>
                      <a14:brightnessContrast bright="5000" contrast="25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a:extLst>
              <a:ext uri="{FF2B5EF4-FFF2-40B4-BE49-F238E27FC236}">
                <a16:creationId xmlns="" xmlns:a16="http://schemas.microsoft.com/office/drawing/2014/main" id="{904E75F1-DAEE-48D4-8A27-A1B35E34E8E1}"/>
              </a:ext>
            </a:extLst>
          </p:cNvPr>
          <p:cNvSpPr/>
          <p:nvPr/>
        </p:nvSpPr>
        <p:spPr>
          <a:xfrm>
            <a:off x="395536" y="5768471"/>
            <a:ext cx="8496943" cy="830997"/>
          </a:xfrm>
          <a:prstGeom prst="rect">
            <a:avLst/>
          </a:prstGeom>
          <a:gradFill>
            <a:gsLst>
              <a:gs pos="0">
                <a:schemeClr val="tx1">
                  <a:lumMod val="50000"/>
                  <a:lumOff val="50000"/>
                  <a:alpha val="50000"/>
                </a:schemeClr>
              </a:gs>
              <a:gs pos="50000">
                <a:schemeClr val="bg2">
                  <a:lumMod val="25000"/>
                  <a:alpha val="50000"/>
                </a:schemeClr>
              </a:gs>
              <a:gs pos="100000">
                <a:srgbClr val="5C2C04">
                  <a:alpha val="44706"/>
                </a:srgbClr>
              </a:gs>
            </a:gsLst>
            <a:lin ang="5400000" scaled="0"/>
          </a:gradFill>
        </p:spPr>
        <p:txBody>
          <a:bodyPr wrap="square">
            <a:spAutoFit/>
          </a:bodyPr>
          <a:lstStyle/>
          <a:p>
            <a:pPr algn="ctr"/>
            <a:r>
              <a:rPr lang="en-CA" sz="24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Wild Fires create </a:t>
            </a:r>
            <a:r>
              <a:rPr lang="en-CA"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 abundance of highly susceptible &amp; attractive host material for </a:t>
            </a:r>
            <a:r>
              <a:rPr lang="en-CA" sz="24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DFB.</a:t>
            </a:r>
            <a:endPar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TextBox 7"/>
          <p:cNvSpPr txBox="1"/>
          <p:nvPr/>
        </p:nvSpPr>
        <p:spPr>
          <a:xfrm>
            <a:off x="251520" y="476672"/>
            <a:ext cx="7272808" cy="738664"/>
          </a:xfrm>
          <a:prstGeom prst="rect">
            <a:avLst/>
          </a:prstGeom>
          <a:noFill/>
        </p:spPr>
        <p:txBody>
          <a:bodyPr wrap="square" rtlCol="0">
            <a:spAutoFit/>
          </a:bodyPr>
          <a:lstStyle/>
          <a:p>
            <a:pPr marL="742950" indent="-742950">
              <a:buFont typeface="+mj-lt"/>
              <a:buAutoNum type="arabicPeriod" startAt="3"/>
            </a:pPr>
            <a:r>
              <a:rPr lang="en-CA" sz="4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Detection</a:t>
            </a:r>
          </a:p>
        </p:txBody>
      </p:sp>
    </p:spTree>
    <p:extLst>
      <p:ext uri="{BB962C8B-B14F-4D97-AF65-F5344CB8AC3E}">
        <p14:creationId xmlns:p14="http://schemas.microsoft.com/office/powerpoint/2010/main" val="2116341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r="8983"/>
          <a:stretch/>
        </p:blipFill>
        <p:spPr bwMode="auto">
          <a:xfrm>
            <a:off x="-1"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7584" y="5073373"/>
            <a:ext cx="7272808" cy="1764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274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r="9564"/>
          <a:stretch/>
        </p:blipFill>
        <p:spPr bwMode="auto">
          <a:xfrm>
            <a:off x="209550" y="332656"/>
            <a:ext cx="4362450" cy="5645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a:ext>
            </a:extLst>
          </a:blip>
          <a:srcRect l="17459" t="2190" b="7113"/>
          <a:stretch/>
        </p:blipFill>
        <p:spPr bwMode="auto">
          <a:xfrm>
            <a:off x="4762878" y="332655"/>
            <a:ext cx="4329368" cy="5645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8072" y="6023029"/>
            <a:ext cx="3595856" cy="646331"/>
          </a:xfrm>
          <a:prstGeom prst="rect">
            <a:avLst/>
          </a:prstGeom>
          <a:noFill/>
        </p:spPr>
        <p:txBody>
          <a:bodyPr wrap="square" rtlCol="0">
            <a:spAutoFit/>
          </a:bodyPr>
          <a:lstStyle/>
          <a:p>
            <a:pPr algn="ctr">
              <a:spcAft>
                <a:spcPts val="600"/>
              </a:spcAft>
            </a:pPr>
            <a:r>
              <a:rPr lang="en-CA" dirty="0" smtClean="0">
                <a:latin typeface="Arial" panose="020B0604020202020204" pitchFamily="34" charset="0"/>
                <a:cs typeface="Arial" panose="020B0604020202020204" pitchFamily="34" charset="0"/>
              </a:rPr>
              <a:t>Fire Severity &amp; DFB mapping (2017, 2016)</a:t>
            </a:r>
            <a:endParaRPr lang="en-CA" dirty="0">
              <a:latin typeface="Arial" panose="020B0604020202020204" pitchFamily="34" charset="0"/>
              <a:cs typeface="Arial" panose="020B0604020202020204" pitchFamily="34" charset="0"/>
            </a:endParaRPr>
          </a:p>
        </p:txBody>
      </p:sp>
      <p:sp>
        <p:nvSpPr>
          <p:cNvPr id="5" name="TextBox 4"/>
          <p:cNvSpPr txBox="1"/>
          <p:nvPr/>
        </p:nvSpPr>
        <p:spPr>
          <a:xfrm>
            <a:off x="5004048" y="6023029"/>
            <a:ext cx="3600400" cy="646331"/>
          </a:xfrm>
          <a:prstGeom prst="rect">
            <a:avLst/>
          </a:prstGeom>
          <a:noFill/>
        </p:spPr>
        <p:txBody>
          <a:bodyPr wrap="square" rtlCol="0">
            <a:spAutoFit/>
          </a:bodyPr>
          <a:lstStyle/>
          <a:p>
            <a:pPr algn="ctr">
              <a:spcAft>
                <a:spcPts val="600"/>
              </a:spcAft>
            </a:pPr>
            <a:r>
              <a:rPr lang="en-CA" dirty="0" smtClean="0">
                <a:latin typeface="Arial" panose="020B0604020202020204" pitchFamily="34" charset="0"/>
                <a:cs typeface="Arial" panose="020B0604020202020204" pitchFamily="34" charset="0"/>
              </a:rPr>
              <a:t>DFB Hazard &amp; beetle mapping (2017, 2016)</a:t>
            </a:r>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5051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332656"/>
            <a:ext cx="7272808" cy="1384995"/>
          </a:xfrm>
          <a:prstGeom prst="rect">
            <a:avLst/>
          </a:prstGeom>
          <a:noFill/>
        </p:spPr>
        <p:txBody>
          <a:bodyPr wrap="square" rtlCol="0">
            <a:spAutoFit/>
          </a:bodyPr>
          <a:lstStyle/>
          <a:p>
            <a:pPr marL="742950" indent="-742950">
              <a:buAutoNum type="arabicPeriod" startAt="2"/>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Detection</a:t>
            </a:r>
          </a:p>
          <a:p>
            <a:pPr marL="1793875" indent="-896938">
              <a:buFont typeface="+mj-lt"/>
              <a:buAutoNum type="alphaLcParenR"/>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Hazard and risk rating</a:t>
            </a:r>
            <a:endParaRPr lang="en-CA" sz="4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Rectangle 3">
            <a:extLst>
              <a:ext uri="{FF2B5EF4-FFF2-40B4-BE49-F238E27FC236}">
                <a16:creationId xmlns="" xmlns:a16="http://schemas.microsoft.com/office/drawing/2014/main" id="{06ED4C4E-C122-4822-81D0-8A481C218368}"/>
              </a:ext>
            </a:extLst>
          </p:cNvPr>
          <p:cNvSpPr/>
          <p:nvPr/>
        </p:nvSpPr>
        <p:spPr>
          <a:xfrm>
            <a:off x="539552" y="1916832"/>
            <a:ext cx="8352928" cy="4606389"/>
          </a:xfrm>
          <a:prstGeom prst="rect">
            <a:avLst/>
          </a:prstGeom>
          <a:noFill/>
        </p:spPr>
        <p:txBody>
          <a:bodyPr wrap="square" rtlCol="0">
            <a:spAutoFit/>
          </a:bodyPr>
          <a:lstStyle/>
          <a:p>
            <a:pPr marL="514350" indent="-514350">
              <a:spcAft>
                <a:spcPts val="1600"/>
              </a:spcAft>
              <a:buFont typeface="+mj-lt"/>
              <a:buAutoNum type="arabicPeriod"/>
            </a:pPr>
            <a:r>
              <a:rPr lang="en-CA" sz="2400" dirty="0" smtClean="0">
                <a:solidFill>
                  <a:srgbClr val="663300"/>
                </a:solidFill>
                <a:latin typeface="Arial" panose="020B0604020202020204" pitchFamily="34" charset="0"/>
                <a:cs typeface="Arial" panose="020B0604020202020204" pitchFamily="34" charset="0"/>
              </a:rPr>
              <a:t>Identify High Hazard and High Risk areas inside fire perimeter and on edges</a:t>
            </a:r>
          </a:p>
          <a:p>
            <a:pPr marL="514350" indent="-514350">
              <a:spcAft>
                <a:spcPts val="1600"/>
              </a:spcAft>
              <a:buFont typeface="+mj-lt"/>
              <a:buAutoNum type="arabicPeriod"/>
            </a:pPr>
            <a:r>
              <a:rPr lang="en-CA" sz="2400" dirty="0" smtClean="0">
                <a:solidFill>
                  <a:srgbClr val="663300"/>
                </a:solidFill>
                <a:latin typeface="Arial" panose="020B0604020202020204" pitchFamily="34" charset="0"/>
                <a:cs typeface="Arial" panose="020B0604020202020204" pitchFamily="34" charset="0"/>
              </a:rPr>
              <a:t>Identify </a:t>
            </a:r>
            <a:r>
              <a:rPr lang="en-CA" sz="2400" dirty="0">
                <a:solidFill>
                  <a:srgbClr val="663300"/>
                </a:solidFill>
                <a:latin typeface="Arial" panose="020B0604020202020204" pitchFamily="34" charset="0"/>
                <a:cs typeface="Arial" panose="020B0604020202020204" pitchFamily="34" charset="0"/>
              </a:rPr>
              <a:t>burn severity and assign risk for further mortality (fire &amp; DFB) </a:t>
            </a:r>
          </a:p>
          <a:p>
            <a:pPr marL="514350" indent="-514350">
              <a:spcAft>
                <a:spcPts val="1600"/>
              </a:spcAft>
              <a:buFont typeface="+mj-lt"/>
              <a:buAutoNum type="arabicPeriod"/>
            </a:pPr>
            <a:r>
              <a:rPr lang="en-CA" sz="2400" dirty="0">
                <a:solidFill>
                  <a:srgbClr val="663300"/>
                </a:solidFill>
                <a:latin typeface="Arial" panose="020B0604020202020204" pitchFamily="34" charset="0"/>
                <a:cs typeface="Arial" panose="020B0604020202020204" pitchFamily="34" charset="0"/>
              </a:rPr>
              <a:t>Identify closest and largest conflagrations of DFB attack (mapped </a:t>
            </a:r>
            <a:r>
              <a:rPr lang="en-CA" sz="2400" dirty="0" smtClean="0">
                <a:solidFill>
                  <a:srgbClr val="663300"/>
                </a:solidFill>
                <a:latin typeface="Arial" panose="020B0604020202020204" pitchFamily="34" charset="0"/>
                <a:cs typeface="Arial" panose="020B0604020202020204" pitchFamily="34" charset="0"/>
              </a:rPr>
              <a:t>2018 </a:t>
            </a:r>
            <a:r>
              <a:rPr lang="en-CA" sz="2400"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reds</a:t>
            </a:r>
            <a:r>
              <a:rPr lang="en-CA" sz="2400" dirty="0" smtClean="0">
                <a:solidFill>
                  <a:srgbClr val="663300"/>
                </a:solidFill>
                <a:latin typeface="Arial" panose="020B0604020202020204" pitchFamily="34" charset="0"/>
                <a:cs typeface="Arial" panose="020B0604020202020204" pitchFamily="34" charset="0"/>
              </a:rPr>
              <a:t>) and ground surveyed 2018 </a:t>
            </a:r>
            <a:r>
              <a:rPr lang="en-CA" sz="2400"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green</a:t>
            </a:r>
            <a:r>
              <a:rPr lang="en-CA" sz="2400" dirty="0">
                <a:solidFill>
                  <a:srgbClr val="663300"/>
                </a:solidFill>
                <a:latin typeface="Arial" panose="020B0604020202020204" pitchFamily="34" charset="0"/>
                <a:cs typeface="Arial" panose="020B0604020202020204" pitchFamily="34" charset="0"/>
              </a:rPr>
              <a:t> </a:t>
            </a:r>
            <a:r>
              <a:rPr lang="en-CA" sz="2400" dirty="0" smtClean="0">
                <a:solidFill>
                  <a:srgbClr val="663300"/>
                </a:solidFill>
                <a:latin typeface="Arial" panose="020B0604020202020204" pitchFamily="34" charset="0"/>
                <a:cs typeface="Arial" panose="020B0604020202020204" pitchFamily="34" charset="0"/>
              </a:rPr>
              <a:t>attack</a:t>
            </a:r>
            <a:endParaRPr lang="en-CA" sz="2400" dirty="0">
              <a:solidFill>
                <a:srgbClr val="663300"/>
              </a:solidFill>
              <a:latin typeface="Arial" panose="020B0604020202020204" pitchFamily="34" charset="0"/>
              <a:cs typeface="Arial" panose="020B0604020202020204" pitchFamily="34" charset="0"/>
            </a:endParaRPr>
          </a:p>
          <a:p>
            <a:pPr marL="514350" indent="-514350">
              <a:spcAft>
                <a:spcPts val="1600"/>
              </a:spcAft>
              <a:buFont typeface="+mj-lt"/>
              <a:buAutoNum type="arabicPeriod"/>
            </a:pPr>
            <a:r>
              <a:rPr lang="en-CA" sz="2400" dirty="0" smtClean="0">
                <a:solidFill>
                  <a:srgbClr val="663300"/>
                </a:solidFill>
                <a:latin typeface="Arial" panose="020B0604020202020204" pitchFamily="34" charset="0"/>
                <a:cs typeface="Arial" panose="020B0604020202020204" pitchFamily="34" charset="0"/>
              </a:rPr>
              <a:t>Plan harvest </a:t>
            </a:r>
            <a:r>
              <a:rPr lang="en-CA" sz="2400" dirty="0">
                <a:solidFill>
                  <a:srgbClr val="663300"/>
                </a:solidFill>
                <a:latin typeface="Arial" panose="020B0604020202020204" pitchFamily="34" charset="0"/>
                <a:cs typeface="Arial" panose="020B0604020202020204" pitchFamily="34" charset="0"/>
              </a:rPr>
              <a:t>based on “values-at-risk”</a:t>
            </a:r>
          </a:p>
          <a:p>
            <a:pPr marL="514350" indent="-514350">
              <a:spcAft>
                <a:spcPts val="1600"/>
              </a:spcAft>
              <a:buFont typeface="+mj-lt"/>
              <a:buAutoNum type="arabicPeriod"/>
            </a:pPr>
            <a:r>
              <a:rPr lang="en-CA" sz="2400" dirty="0">
                <a:solidFill>
                  <a:srgbClr val="663300"/>
                </a:solidFill>
                <a:latin typeface="Arial" panose="020B0604020202020204" pitchFamily="34" charset="0"/>
                <a:cs typeface="Arial" panose="020B0604020202020204" pitchFamily="34" charset="0"/>
              </a:rPr>
              <a:t>Harvest should </a:t>
            </a:r>
            <a:r>
              <a:rPr lang="en-CA" sz="2400" dirty="0" smtClean="0">
                <a:solidFill>
                  <a:srgbClr val="663300"/>
                </a:solidFill>
                <a:latin typeface="Arial" panose="020B0604020202020204" pitchFamily="34" charset="0"/>
                <a:cs typeface="Arial" panose="020B0604020202020204" pitchFamily="34" charset="0"/>
              </a:rPr>
              <a:t>maximize </a:t>
            </a:r>
            <a:r>
              <a:rPr lang="en-CA" sz="2400" dirty="0">
                <a:solidFill>
                  <a:srgbClr val="663300"/>
                </a:solidFill>
                <a:latin typeface="Arial" panose="020B0604020202020204" pitchFamily="34" charset="0"/>
                <a:cs typeface="Arial" panose="020B0604020202020204" pitchFamily="34" charset="0"/>
              </a:rPr>
              <a:t>beetle removal, burnt wood salvage, restoration.</a:t>
            </a:r>
          </a:p>
        </p:txBody>
      </p:sp>
    </p:spTree>
    <p:extLst>
      <p:ext uri="{BB962C8B-B14F-4D97-AF65-F5344CB8AC3E}">
        <p14:creationId xmlns:p14="http://schemas.microsoft.com/office/powerpoint/2010/main" val="647488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sharpenSoften amount="25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rot="5400000">
            <a:off x="-661510" y="742646"/>
            <a:ext cx="5292080" cy="3969060"/>
          </a:xfrm>
          <a:prstGeom prst="rect">
            <a:avLst/>
          </a:prstGeom>
          <a:effectLst>
            <a:outerShdw blurRad="76200" dist="50800" dir="2700000" algn="tl" rotWithShape="0">
              <a:prstClr val="black">
                <a:alpha val="60000"/>
              </a:prstClr>
            </a:outerShdw>
          </a:effec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5856" y="2420888"/>
            <a:ext cx="5724128" cy="4293096"/>
          </a:xfrm>
          <a:prstGeom prst="rect">
            <a:avLst/>
          </a:prstGeom>
          <a:effectLst>
            <a:outerShdw blurRad="76200" dist="50800" dir="2700000" algn="tl" rotWithShape="0">
              <a:prstClr val="black">
                <a:alpha val="60000"/>
              </a:prstClr>
            </a:outerShdw>
          </a:effectLst>
        </p:spPr>
      </p:pic>
      <p:pic>
        <p:nvPicPr>
          <p:cNvPr id="3" name="Picture 2"/>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0000"/>
                    </a14:imgEffect>
                  </a14:imgLayer>
                </a14:imgProps>
              </a:ext>
              <a:ext uri="{28A0092B-C50C-407E-A947-70E740481C1C}">
                <a14:useLocalDpi xmlns:a14="http://schemas.microsoft.com/office/drawing/2010/main"/>
              </a:ext>
            </a:extLst>
          </a:blip>
          <a:srcRect t="10902"/>
          <a:stretch/>
        </p:blipFill>
        <p:spPr>
          <a:xfrm>
            <a:off x="4283968" y="260648"/>
            <a:ext cx="4418096" cy="2952328"/>
          </a:xfrm>
          <a:prstGeom prst="rect">
            <a:avLst/>
          </a:prstGeom>
          <a:effectLst>
            <a:outerShdw blurRad="76200" dist="50800" dir="2700000" algn="tl" rotWithShape="0">
              <a:prstClr val="black">
                <a:alpha val="60000"/>
              </a:prstClr>
            </a:outerShdw>
          </a:effectLst>
        </p:spPr>
      </p:pic>
      <p:sp>
        <p:nvSpPr>
          <p:cNvPr id="6" name="TextBox 5"/>
          <p:cNvSpPr txBox="1"/>
          <p:nvPr/>
        </p:nvSpPr>
        <p:spPr>
          <a:xfrm>
            <a:off x="323528" y="5805264"/>
            <a:ext cx="2455096" cy="523220"/>
          </a:xfrm>
          <a:prstGeom prst="rect">
            <a:avLst/>
          </a:prstGeom>
          <a:noFill/>
        </p:spPr>
        <p:txBody>
          <a:bodyPr wrap="none" rtlCol="0">
            <a:spAutoFit/>
          </a:bodyPr>
          <a:lstStyle/>
          <a:p>
            <a:r>
              <a:rPr lang="en-CA" sz="2800" dirty="0" smtClean="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Values at Risk</a:t>
            </a:r>
            <a:endParaRPr lang="en-CA" sz="2800" dirty="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8210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p:cNvSpPr txBox="1"/>
          <p:nvPr/>
        </p:nvSpPr>
        <p:spPr>
          <a:xfrm>
            <a:off x="233771" y="188640"/>
            <a:ext cx="6696744" cy="2985433"/>
          </a:xfrm>
          <a:prstGeom prst="rect">
            <a:avLst/>
          </a:prstGeom>
          <a:noFill/>
        </p:spPr>
        <p:txBody>
          <a:bodyPr wrap="square" rtlCol="0">
            <a:spAutoFit/>
          </a:bodyPr>
          <a:lstStyle/>
          <a:p>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2018 (high to low):</a:t>
            </a:r>
          </a:p>
          <a:p>
            <a:pPr marL="381000" indent="-381000">
              <a:spcBef>
                <a:spcPct val="0"/>
              </a:spcBef>
              <a:spcAft>
                <a:spcPts val="1200"/>
              </a:spcAft>
              <a:buFont typeface="Arial" pitchFamily="34" charset="0"/>
              <a:buChar char="•"/>
              <a:defRPr/>
            </a:pPr>
            <a:endParaRPr lang="en-CA" sz="2400" dirty="0" smtClean="0">
              <a:solidFill>
                <a:srgbClr val="663300"/>
              </a:solidFill>
              <a:latin typeface="Arial" panose="020B0604020202020204" pitchFamily="34" charset="0"/>
              <a:cs typeface="Arial" panose="020B0604020202020204" pitchFamily="34" charset="0"/>
            </a:endParaRPr>
          </a:p>
          <a:p>
            <a:pPr marL="381000" indent="-381000">
              <a:spcBef>
                <a:spcPct val="0"/>
              </a:spcBef>
              <a:spcAft>
                <a:spcPts val="1200"/>
              </a:spcAft>
              <a:buFont typeface="Arial" pitchFamily="34" charset="0"/>
              <a:buChar char="•"/>
              <a:defRPr/>
            </a:pPr>
            <a:r>
              <a:rPr lang="en-CA" sz="2400" dirty="0" smtClean="0">
                <a:solidFill>
                  <a:srgbClr val="663300"/>
                </a:solidFill>
                <a:latin typeface="Arial" panose="020B0604020202020204" pitchFamily="34" charset="0"/>
                <a:cs typeface="Arial" panose="020B0604020202020204" pitchFamily="34" charset="0"/>
              </a:rPr>
              <a:t>Proximity to 2017 mapped </a:t>
            </a:r>
            <a:r>
              <a:rPr lang="en-CA" sz="2400"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a:t>
            </a:r>
            <a:r>
              <a:rPr lang="en-CA" sz="2400" dirty="0" smtClean="0">
                <a:solidFill>
                  <a:srgbClr val="663300"/>
                </a:solidFill>
                <a:latin typeface="Arial" panose="020B0604020202020204" pitchFamily="34" charset="0"/>
                <a:cs typeface="Arial" panose="020B0604020202020204" pitchFamily="34" charset="0"/>
              </a:rPr>
              <a:t> attack</a:t>
            </a:r>
          </a:p>
          <a:p>
            <a:pPr marL="381000" indent="-381000">
              <a:spcBef>
                <a:spcPct val="0"/>
              </a:spcBef>
              <a:spcAft>
                <a:spcPts val="1200"/>
              </a:spcAft>
              <a:buFont typeface="Arial" pitchFamily="34" charset="0"/>
              <a:buChar char="•"/>
              <a:defRPr/>
            </a:pPr>
            <a:r>
              <a:rPr lang="en-CA" sz="2400" dirty="0" smtClean="0">
                <a:solidFill>
                  <a:srgbClr val="663300"/>
                </a:solidFill>
                <a:latin typeface="Arial" panose="020B0604020202020204" pitchFamily="34" charset="0"/>
                <a:cs typeface="Arial" panose="020B0604020202020204" pitchFamily="34" charset="0"/>
              </a:rPr>
              <a:t>Blackened</a:t>
            </a:r>
            <a:r>
              <a:rPr lang="en-CA" sz="2400" dirty="0">
                <a:solidFill>
                  <a:srgbClr val="663300"/>
                </a:solidFill>
                <a:latin typeface="Arial" panose="020B0604020202020204" pitchFamily="34" charset="0"/>
                <a:cs typeface="Arial" panose="020B0604020202020204" pitchFamily="34" charset="0"/>
              </a:rPr>
              <a:t>, large, thick bark fir</a:t>
            </a:r>
          </a:p>
          <a:p>
            <a:pPr marL="381000" indent="-381000">
              <a:spcBef>
                <a:spcPct val="0"/>
              </a:spcBef>
              <a:spcAft>
                <a:spcPts val="1200"/>
              </a:spcAft>
              <a:buFont typeface="Arial" pitchFamily="34" charset="0"/>
              <a:buChar char="•"/>
              <a:defRPr/>
            </a:pPr>
            <a:r>
              <a:rPr lang="en-CA" sz="2400" dirty="0">
                <a:solidFill>
                  <a:srgbClr val="663300"/>
                </a:solidFill>
                <a:latin typeface="Arial" panose="020B0604020202020204" pitchFamily="34" charset="0"/>
                <a:cs typeface="Arial" panose="020B0604020202020204" pitchFamily="34" charset="0"/>
              </a:rPr>
              <a:t>Red crown, large-medium size fir</a:t>
            </a:r>
          </a:p>
          <a:p>
            <a:pPr marL="381000" indent="-381000">
              <a:spcBef>
                <a:spcPct val="0"/>
              </a:spcBef>
              <a:spcAft>
                <a:spcPts val="1200"/>
              </a:spcAft>
              <a:buFont typeface="Arial" pitchFamily="34" charset="0"/>
              <a:buChar char="•"/>
              <a:defRPr/>
            </a:pPr>
            <a:r>
              <a:rPr lang="en-CA" sz="2400" dirty="0">
                <a:solidFill>
                  <a:srgbClr val="663300"/>
                </a:solidFill>
                <a:latin typeface="Arial" panose="020B0604020202020204" pitchFamily="34" charset="0"/>
                <a:cs typeface="Arial" panose="020B0604020202020204" pitchFamily="34" charset="0"/>
              </a:rPr>
              <a:t>Partial scorched, crown large-medium size </a:t>
            </a:r>
            <a:r>
              <a:rPr lang="en-CA" sz="2400" dirty="0" smtClean="0">
                <a:solidFill>
                  <a:srgbClr val="663300"/>
                </a:solidFill>
                <a:latin typeface="Arial" panose="020B0604020202020204" pitchFamily="34" charset="0"/>
                <a:cs typeface="Arial" panose="020B0604020202020204" pitchFamily="34" charset="0"/>
              </a:rPr>
              <a:t>fir</a:t>
            </a:r>
            <a:endParaRPr lang="en-CA" sz="2400" dirty="0">
              <a:solidFill>
                <a:srgbClr val="663300"/>
              </a:solidFill>
              <a:latin typeface="Arial" panose="020B0604020202020204" pitchFamily="34" charset="0"/>
              <a:cs typeface="Arial" panose="020B0604020202020204" pitchFamily="34" charset="0"/>
            </a:endParaRPr>
          </a:p>
        </p:txBody>
      </p:sp>
      <p:sp>
        <p:nvSpPr>
          <p:cNvPr id="4" name="TextBox 3"/>
          <p:cNvSpPr txBox="1"/>
          <p:nvPr/>
        </p:nvSpPr>
        <p:spPr>
          <a:xfrm>
            <a:off x="248560" y="3645024"/>
            <a:ext cx="6696744" cy="2308324"/>
          </a:xfrm>
          <a:prstGeom prst="rect">
            <a:avLst/>
          </a:prstGeom>
          <a:noFill/>
        </p:spPr>
        <p:txBody>
          <a:bodyPr wrap="square" rtlCol="0">
            <a:spAutoFit/>
          </a:bodyPr>
          <a:lstStyle/>
          <a:p>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a:t>
            </a: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2019-20 </a:t>
            </a:r>
            <a:r>
              <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(high to low):</a:t>
            </a:r>
          </a:p>
          <a:p>
            <a:pPr marL="381000" indent="-381000">
              <a:spcBef>
                <a:spcPct val="0"/>
              </a:spcBef>
              <a:spcAft>
                <a:spcPts val="1200"/>
              </a:spcAft>
              <a:buFont typeface="Arial" pitchFamily="34" charset="0"/>
              <a:buChar char="•"/>
              <a:defRPr/>
            </a:pPr>
            <a:endParaRPr lang="en-CA" sz="2400" dirty="0" smtClean="0">
              <a:solidFill>
                <a:srgbClr val="663300"/>
              </a:solidFill>
              <a:latin typeface="Arial" panose="020B0604020202020204" pitchFamily="34" charset="0"/>
              <a:cs typeface="Arial" panose="020B0604020202020204" pitchFamily="34" charset="0"/>
            </a:endParaRPr>
          </a:p>
          <a:p>
            <a:pPr marL="381000" indent="-381000">
              <a:spcBef>
                <a:spcPct val="0"/>
              </a:spcBef>
              <a:spcAft>
                <a:spcPts val="1200"/>
              </a:spcAft>
              <a:buFont typeface="Arial" pitchFamily="34" charset="0"/>
              <a:buChar char="•"/>
              <a:defRPr/>
            </a:pPr>
            <a:r>
              <a:rPr lang="en-CA" sz="2400" dirty="0" smtClean="0">
                <a:solidFill>
                  <a:srgbClr val="663300"/>
                </a:solidFill>
                <a:latin typeface="Arial" panose="020B0604020202020204" pitchFamily="34" charset="0"/>
                <a:cs typeface="Arial" panose="020B0604020202020204" pitchFamily="34" charset="0"/>
              </a:rPr>
              <a:t>Proximity to 2018 </a:t>
            </a:r>
            <a:r>
              <a:rPr lang="en-CA" sz="2400" dirty="0" smtClean="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green</a:t>
            </a:r>
            <a:r>
              <a:rPr lang="en-CA" sz="2400" dirty="0" smtClean="0">
                <a:solidFill>
                  <a:srgbClr val="663300"/>
                </a:solidFill>
                <a:latin typeface="Arial" panose="020B0604020202020204" pitchFamily="34" charset="0"/>
                <a:cs typeface="Arial" panose="020B0604020202020204" pitchFamily="34" charset="0"/>
              </a:rPr>
              <a:t> attack</a:t>
            </a:r>
          </a:p>
          <a:p>
            <a:pPr marL="381000" indent="-381000">
              <a:spcBef>
                <a:spcPct val="0"/>
              </a:spcBef>
              <a:spcAft>
                <a:spcPts val="1200"/>
              </a:spcAft>
              <a:buFont typeface="Arial" pitchFamily="34" charset="0"/>
              <a:buChar char="•"/>
              <a:defRPr/>
            </a:pPr>
            <a:r>
              <a:rPr lang="en-CA" sz="2400" dirty="0" smtClean="0">
                <a:solidFill>
                  <a:srgbClr val="663300"/>
                </a:solidFill>
                <a:latin typeface="Arial" panose="020B0604020202020204" pitchFamily="34" charset="0"/>
                <a:cs typeface="Arial" panose="020B0604020202020204" pitchFamily="34" charset="0"/>
              </a:rPr>
              <a:t>Live </a:t>
            </a:r>
            <a:r>
              <a:rPr lang="en-CA" sz="2400" dirty="0">
                <a:solidFill>
                  <a:srgbClr val="663300"/>
                </a:solidFill>
                <a:latin typeface="Arial" panose="020B0604020202020204" pitchFamily="34" charset="0"/>
                <a:cs typeface="Arial" panose="020B0604020202020204" pitchFamily="34" charset="0"/>
              </a:rPr>
              <a:t>fir within </a:t>
            </a:r>
            <a:r>
              <a:rPr lang="en-CA" sz="2400" dirty="0" smtClean="0">
                <a:solidFill>
                  <a:srgbClr val="663300"/>
                </a:solidFill>
                <a:latin typeface="Arial" panose="020B0604020202020204" pitchFamily="34" charset="0"/>
                <a:cs typeface="Arial" panose="020B0604020202020204" pitchFamily="34" charset="0"/>
              </a:rPr>
              <a:t>fire </a:t>
            </a:r>
            <a:r>
              <a:rPr lang="en-CA" sz="2400" dirty="0">
                <a:solidFill>
                  <a:srgbClr val="663300"/>
                </a:solidFill>
                <a:latin typeface="Arial" panose="020B0604020202020204" pitchFamily="34" charset="0"/>
                <a:cs typeface="Arial" panose="020B0604020202020204" pitchFamily="34" charset="0"/>
              </a:rPr>
              <a:t>perimeter (large, old</a:t>
            </a:r>
            <a:r>
              <a:rPr lang="en-CA" sz="2400" dirty="0" smtClean="0">
                <a:solidFill>
                  <a:srgbClr val="663300"/>
                </a:solidFill>
                <a:latin typeface="Arial" panose="020B0604020202020204" pitchFamily="34" charset="0"/>
                <a:cs typeface="Arial" panose="020B0604020202020204" pitchFamily="34" charset="0"/>
              </a:rPr>
              <a:t>) and live fir outside, on edge of fire </a:t>
            </a:r>
            <a:endParaRPr lang="en-CA" sz="2400" dirty="0">
              <a:solidFill>
                <a:srgbClr val="663300"/>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t="8892" r="57913"/>
          <a:stretch/>
        </p:blipFill>
        <p:spPr>
          <a:xfrm>
            <a:off x="7236296" y="116632"/>
            <a:ext cx="1816114" cy="2948576"/>
          </a:xfrm>
          <a:prstGeom prst="rect">
            <a:avLst/>
          </a:prstGeom>
          <a:effectLst>
            <a:outerShdw blurRad="76200" dist="50800" dir="2700000" algn="tl" rotWithShape="0">
              <a:prstClr val="black">
                <a:alpha val="60000"/>
              </a:prstClr>
            </a:outerShdw>
          </a:effectLst>
        </p:spPr>
      </p:pic>
      <p:pic>
        <p:nvPicPr>
          <p:cNvPr id="3" name="Picture 2"/>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
                    </a14:imgEffect>
                  </a14:imgLayer>
                </a14:imgProps>
              </a:ext>
              <a:ext uri="{28A0092B-C50C-407E-A947-70E740481C1C}">
                <a14:useLocalDpi xmlns:a14="http://schemas.microsoft.com/office/drawing/2010/main"/>
              </a:ext>
            </a:extLst>
          </a:blip>
          <a:srcRect t="14491" b="16006"/>
          <a:stretch/>
        </p:blipFill>
        <p:spPr>
          <a:xfrm rot="5400000">
            <a:off x="6383234" y="4066040"/>
            <a:ext cx="3563886" cy="1857762"/>
          </a:xfrm>
          <a:prstGeom prst="rect">
            <a:avLst/>
          </a:prstGeom>
          <a:effectLst>
            <a:outerShdw blurRad="76200" dist="50800" dir="2700000" algn="tl" rotWithShape="0">
              <a:prstClr val="black">
                <a:alpha val="60000"/>
              </a:prstClr>
            </a:outerShdw>
          </a:effectLst>
        </p:spPr>
      </p:pic>
    </p:spTree>
    <p:extLst>
      <p:ext uri="{BB962C8B-B14F-4D97-AF65-F5344CB8AC3E}">
        <p14:creationId xmlns:p14="http://schemas.microsoft.com/office/powerpoint/2010/main" val="2074714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BEBA8EAE-BF5A-486C-A8C5-ECC9F3942E4B}">
                <a14:imgProps xmlns:a14="http://schemas.microsoft.com/office/drawing/2010/main">
                  <a14:imgLayer r:embed="rId3">
                    <a14:imgEffect>
                      <a14:sharpenSoften amount="20000"/>
                    </a14:imgEffect>
                    <a14:imgEffect>
                      <a14:brightnessContrast contrast="15000"/>
                    </a14:imgEffect>
                  </a14:imgLayer>
                </a14:imgProps>
              </a:ext>
              <a:ext uri="{28A0092B-C50C-407E-A947-70E740481C1C}">
                <a14:useLocalDpi xmlns:a14="http://schemas.microsoft.com/office/drawing/2010/main"/>
              </a:ext>
            </a:extLst>
          </a:blip>
          <a:stretch>
            <a:fillRect/>
          </a:stretch>
        </p:blipFill>
        <p:spPr>
          <a:xfrm>
            <a:off x="1377009" y="1700808"/>
            <a:ext cx="6528725" cy="4896544"/>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8" name="TextBox 7"/>
          <p:cNvSpPr txBox="1"/>
          <p:nvPr/>
        </p:nvSpPr>
        <p:spPr>
          <a:xfrm>
            <a:off x="251520" y="332656"/>
            <a:ext cx="7272808" cy="1384995"/>
          </a:xfrm>
          <a:prstGeom prst="rect">
            <a:avLst/>
          </a:prstGeom>
          <a:noFill/>
        </p:spPr>
        <p:txBody>
          <a:bodyPr wrap="square" rtlCol="0">
            <a:spAutoFit/>
          </a:bodyPr>
          <a:lstStyle/>
          <a:p>
            <a:pPr marL="742950" indent="-742950">
              <a:buFont typeface="+mj-lt"/>
              <a:buAutoNum type="arabicPeriod" startAt="3"/>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Detection</a:t>
            </a:r>
          </a:p>
          <a:p>
            <a:pPr marL="1793875" indent="-896938">
              <a:buFont typeface="+mj-lt"/>
              <a:buAutoNum type="alphaLcParenR" startAt="2"/>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Aerial</a:t>
            </a:r>
            <a:endParaRPr lang="en-CA" sz="4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37168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sharpenSoften amount="1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5400000">
            <a:off x="-581009" y="1165185"/>
            <a:ext cx="6084168" cy="4563126"/>
          </a:xfrm>
          <a:prstGeom prst="rect">
            <a:avLst/>
          </a:prstGeom>
          <a:ln w="6985">
            <a:solidFill>
              <a:schemeClr val="tx1">
                <a:lumMod val="50000"/>
                <a:lumOff val="50000"/>
              </a:schemeClr>
            </a:solidFill>
          </a:ln>
          <a:effectLst>
            <a:outerShdw blurRad="38100" dist="50800" dir="2700000" algn="tl" rotWithShape="0">
              <a:prstClr val="black">
                <a:alpha val="60000"/>
              </a:prstClr>
            </a:outerShdw>
          </a:effectLst>
        </p:spPr>
      </p:pic>
      <p:sp>
        <p:nvSpPr>
          <p:cNvPr id="4" name="Freeform 3"/>
          <p:cNvSpPr/>
          <p:nvPr/>
        </p:nvSpPr>
        <p:spPr>
          <a:xfrm>
            <a:off x="2201662" y="2672179"/>
            <a:ext cx="1012055" cy="2317071"/>
          </a:xfrm>
          <a:custGeom>
            <a:avLst/>
            <a:gdLst>
              <a:gd name="connsiteX0" fmla="*/ 142043 w 1012055"/>
              <a:gd name="connsiteY0" fmla="*/ 53266 h 2317071"/>
              <a:gd name="connsiteX1" fmla="*/ 53266 w 1012055"/>
              <a:gd name="connsiteY1" fmla="*/ 62143 h 2317071"/>
              <a:gd name="connsiteX2" fmla="*/ 0 w 1012055"/>
              <a:gd name="connsiteY2" fmla="*/ 124287 h 2317071"/>
              <a:gd name="connsiteX3" fmla="*/ 8878 w 1012055"/>
              <a:gd name="connsiteY3" fmla="*/ 328473 h 2317071"/>
              <a:gd name="connsiteX4" fmla="*/ 17755 w 1012055"/>
              <a:gd name="connsiteY4" fmla="*/ 355106 h 2317071"/>
              <a:gd name="connsiteX5" fmla="*/ 44388 w 1012055"/>
              <a:gd name="connsiteY5" fmla="*/ 452761 h 2317071"/>
              <a:gd name="connsiteX6" fmla="*/ 62144 w 1012055"/>
              <a:gd name="connsiteY6" fmla="*/ 506027 h 2317071"/>
              <a:gd name="connsiteX7" fmla="*/ 71021 w 1012055"/>
              <a:gd name="connsiteY7" fmla="*/ 532660 h 2317071"/>
              <a:gd name="connsiteX8" fmla="*/ 88777 w 1012055"/>
              <a:gd name="connsiteY8" fmla="*/ 550415 h 2317071"/>
              <a:gd name="connsiteX9" fmla="*/ 124288 w 1012055"/>
              <a:gd name="connsiteY9" fmla="*/ 630314 h 2317071"/>
              <a:gd name="connsiteX10" fmla="*/ 142043 w 1012055"/>
              <a:gd name="connsiteY10" fmla="*/ 701336 h 2317071"/>
              <a:gd name="connsiteX11" fmla="*/ 150921 w 1012055"/>
              <a:gd name="connsiteY11" fmla="*/ 727969 h 2317071"/>
              <a:gd name="connsiteX12" fmla="*/ 168676 w 1012055"/>
              <a:gd name="connsiteY12" fmla="*/ 798990 h 2317071"/>
              <a:gd name="connsiteX13" fmla="*/ 177554 w 1012055"/>
              <a:gd name="connsiteY13" fmla="*/ 834501 h 2317071"/>
              <a:gd name="connsiteX14" fmla="*/ 213064 w 1012055"/>
              <a:gd name="connsiteY14" fmla="*/ 896644 h 2317071"/>
              <a:gd name="connsiteX15" fmla="*/ 221942 w 1012055"/>
              <a:gd name="connsiteY15" fmla="*/ 941033 h 2317071"/>
              <a:gd name="connsiteX16" fmla="*/ 239697 w 1012055"/>
              <a:gd name="connsiteY16" fmla="*/ 994299 h 2317071"/>
              <a:gd name="connsiteX17" fmla="*/ 248575 w 1012055"/>
              <a:gd name="connsiteY17" fmla="*/ 1038687 h 2317071"/>
              <a:gd name="connsiteX18" fmla="*/ 266330 w 1012055"/>
              <a:gd name="connsiteY18" fmla="*/ 1091953 h 2317071"/>
              <a:gd name="connsiteX19" fmla="*/ 275208 w 1012055"/>
              <a:gd name="connsiteY19" fmla="*/ 1118586 h 2317071"/>
              <a:gd name="connsiteX20" fmla="*/ 266330 w 1012055"/>
              <a:gd name="connsiteY20" fmla="*/ 1242873 h 2317071"/>
              <a:gd name="connsiteX21" fmla="*/ 257453 w 1012055"/>
              <a:gd name="connsiteY21" fmla="*/ 1269506 h 2317071"/>
              <a:gd name="connsiteX22" fmla="*/ 239697 w 1012055"/>
              <a:gd name="connsiteY22" fmla="*/ 1287262 h 2317071"/>
              <a:gd name="connsiteX23" fmla="*/ 213064 w 1012055"/>
              <a:gd name="connsiteY23" fmla="*/ 1331650 h 2317071"/>
              <a:gd name="connsiteX24" fmla="*/ 177554 w 1012055"/>
              <a:gd name="connsiteY24" fmla="*/ 1384916 h 2317071"/>
              <a:gd name="connsiteX25" fmla="*/ 159798 w 1012055"/>
              <a:gd name="connsiteY25" fmla="*/ 1402671 h 2317071"/>
              <a:gd name="connsiteX26" fmla="*/ 142043 w 1012055"/>
              <a:gd name="connsiteY26" fmla="*/ 1429304 h 2317071"/>
              <a:gd name="connsiteX27" fmla="*/ 106532 w 1012055"/>
              <a:gd name="connsiteY27" fmla="*/ 1464815 h 2317071"/>
              <a:gd name="connsiteX28" fmla="*/ 97655 w 1012055"/>
              <a:gd name="connsiteY28" fmla="*/ 1669002 h 2317071"/>
              <a:gd name="connsiteX29" fmla="*/ 106532 w 1012055"/>
              <a:gd name="connsiteY29" fmla="*/ 1740023 h 2317071"/>
              <a:gd name="connsiteX30" fmla="*/ 115410 w 1012055"/>
              <a:gd name="connsiteY30" fmla="*/ 1819922 h 2317071"/>
              <a:gd name="connsiteX31" fmla="*/ 124288 w 1012055"/>
              <a:gd name="connsiteY31" fmla="*/ 1846555 h 2317071"/>
              <a:gd name="connsiteX32" fmla="*/ 142043 w 1012055"/>
              <a:gd name="connsiteY32" fmla="*/ 1917576 h 2317071"/>
              <a:gd name="connsiteX33" fmla="*/ 150921 w 1012055"/>
              <a:gd name="connsiteY33" fmla="*/ 1944209 h 2317071"/>
              <a:gd name="connsiteX34" fmla="*/ 159798 w 1012055"/>
              <a:gd name="connsiteY34" fmla="*/ 1979720 h 2317071"/>
              <a:gd name="connsiteX35" fmla="*/ 168676 w 1012055"/>
              <a:gd name="connsiteY35" fmla="*/ 2006353 h 2317071"/>
              <a:gd name="connsiteX36" fmla="*/ 177554 w 1012055"/>
              <a:gd name="connsiteY36" fmla="*/ 2050741 h 2317071"/>
              <a:gd name="connsiteX37" fmla="*/ 195309 w 1012055"/>
              <a:gd name="connsiteY37" fmla="*/ 2104007 h 2317071"/>
              <a:gd name="connsiteX38" fmla="*/ 221942 w 1012055"/>
              <a:gd name="connsiteY38" fmla="*/ 2157273 h 2317071"/>
              <a:gd name="connsiteX39" fmla="*/ 257453 w 1012055"/>
              <a:gd name="connsiteY39" fmla="*/ 2175029 h 2317071"/>
              <a:gd name="connsiteX40" fmla="*/ 284086 w 1012055"/>
              <a:gd name="connsiteY40" fmla="*/ 2201662 h 2317071"/>
              <a:gd name="connsiteX41" fmla="*/ 355107 w 1012055"/>
              <a:gd name="connsiteY41" fmla="*/ 2237172 h 2317071"/>
              <a:gd name="connsiteX42" fmla="*/ 372862 w 1012055"/>
              <a:gd name="connsiteY42" fmla="*/ 2254928 h 2317071"/>
              <a:gd name="connsiteX43" fmla="*/ 426128 w 1012055"/>
              <a:gd name="connsiteY43" fmla="*/ 2272683 h 2317071"/>
              <a:gd name="connsiteX44" fmla="*/ 497150 w 1012055"/>
              <a:gd name="connsiteY44" fmla="*/ 2299316 h 2317071"/>
              <a:gd name="connsiteX45" fmla="*/ 523783 w 1012055"/>
              <a:gd name="connsiteY45" fmla="*/ 2308194 h 2317071"/>
              <a:gd name="connsiteX46" fmla="*/ 577049 w 1012055"/>
              <a:gd name="connsiteY46" fmla="*/ 2317071 h 2317071"/>
              <a:gd name="connsiteX47" fmla="*/ 727969 w 1012055"/>
              <a:gd name="connsiteY47" fmla="*/ 2308194 h 2317071"/>
              <a:gd name="connsiteX48" fmla="*/ 834501 w 1012055"/>
              <a:gd name="connsiteY48" fmla="*/ 2254928 h 2317071"/>
              <a:gd name="connsiteX49" fmla="*/ 852256 w 1012055"/>
              <a:gd name="connsiteY49" fmla="*/ 2237172 h 2317071"/>
              <a:gd name="connsiteX50" fmla="*/ 852256 w 1012055"/>
              <a:gd name="connsiteY50" fmla="*/ 1908699 h 2317071"/>
              <a:gd name="connsiteX51" fmla="*/ 843379 w 1012055"/>
              <a:gd name="connsiteY51" fmla="*/ 1677879 h 2317071"/>
              <a:gd name="connsiteX52" fmla="*/ 834501 w 1012055"/>
              <a:gd name="connsiteY52" fmla="*/ 1651246 h 2317071"/>
              <a:gd name="connsiteX53" fmla="*/ 807868 w 1012055"/>
              <a:gd name="connsiteY53" fmla="*/ 1562470 h 2317071"/>
              <a:gd name="connsiteX54" fmla="*/ 772357 w 1012055"/>
              <a:gd name="connsiteY54" fmla="*/ 1526959 h 2317071"/>
              <a:gd name="connsiteX55" fmla="*/ 754602 w 1012055"/>
              <a:gd name="connsiteY55" fmla="*/ 1500326 h 2317071"/>
              <a:gd name="connsiteX56" fmla="*/ 745724 w 1012055"/>
              <a:gd name="connsiteY56" fmla="*/ 1473693 h 2317071"/>
              <a:gd name="connsiteX57" fmla="*/ 701336 w 1012055"/>
              <a:gd name="connsiteY57" fmla="*/ 1429304 h 2317071"/>
              <a:gd name="connsiteX58" fmla="*/ 674703 w 1012055"/>
              <a:gd name="connsiteY58" fmla="*/ 1393794 h 2317071"/>
              <a:gd name="connsiteX59" fmla="*/ 630315 w 1012055"/>
              <a:gd name="connsiteY59" fmla="*/ 1322772 h 2317071"/>
              <a:gd name="connsiteX60" fmla="*/ 621437 w 1012055"/>
              <a:gd name="connsiteY60" fmla="*/ 1287262 h 2317071"/>
              <a:gd name="connsiteX61" fmla="*/ 603682 w 1012055"/>
              <a:gd name="connsiteY61" fmla="*/ 1269506 h 2317071"/>
              <a:gd name="connsiteX62" fmla="*/ 568171 w 1012055"/>
              <a:gd name="connsiteY62" fmla="*/ 1198485 h 2317071"/>
              <a:gd name="connsiteX63" fmla="*/ 550416 w 1012055"/>
              <a:gd name="connsiteY63" fmla="*/ 1127464 h 2317071"/>
              <a:gd name="connsiteX64" fmla="*/ 532660 w 1012055"/>
              <a:gd name="connsiteY64" fmla="*/ 1065320 h 2317071"/>
              <a:gd name="connsiteX65" fmla="*/ 541538 w 1012055"/>
              <a:gd name="connsiteY65" fmla="*/ 958788 h 2317071"/>
              <a:gd name="connsiteX66" fmla="*/ 568171 w 1012055"/>
              <a:gd name="connsiteY66" fmla="*/ 941033 h 2317071"/>
              <a:gd name="connsiteX67" fmla="*/ 639192 w 1012055"/>
              <a:gd name="connsiteY67" fmla="*/ 896644 h 2317071"/>
              <a:gd name="connsiteX68" fmla="*/ 639192 w 1012055"/>
              <a:gd name="connsiteY68" fmla="*/ 896644 h 2317071"/>
              <a:gd name="connsiteX69" fmla="*/ 701336 w 1012055"/>
              <a:gd name="connsiteY69" fmla="*/ 870011 h 2317071"/>
              <a:gd name="connsiteX70" fmla="*/ 905522 w 1012055"/>
              <a:gd name="connsiteY70" fmla="*/ 843378 h 2317071"/>
              <a:gd name="connsiteX71" fmla="*/ 994299 w 1012055"/>
              <a:gd name="connsiteY71" fmla="*/ 807868 h 2317071"/>
              <a:gd name="connsiteX72" fmla="*/ 1012055 w 1012055"/>
              <a:gd name="connsiteY72" fmla="*/ 754602 h 2317071"/>
              <a:gd name="connsiteX73" fmla="*/ 994299 w 1012055"/>
              <a:gd name="connsiteY73" fmla="*/ 559293 h 2317071"/>
              <a:gd name="connsiteX74" fmla="*/ 976544 w 1012055"/>
              <a:gd name="connsiteY74" fmla="*/ 506027 h 2317071"/>
              <a:gd name="connsiteX75" fmla="*/ 958788 w 1012055"/>
              <a:gd name="connsiteY75" fmla="*/ 488271 h 2317071"/>
              <a:gd name="connsiteX76" fmla="*/ 949911 w 1012055"/>
              <a:gd name="connsiteY76" fmla="*/ 461638 h 2317071"/>
              <a:gd name="connsiteX77" fmla="*/ 932155 w 1012055"/>
              <a:gd name="connsiteY77" fmla="*/ 443883 h 2317071"/>
              <a:gd name="connsiteX78" fmla="*/ 887767 w 1012055"/>
              <a:gd name="connsiteY78" fmla="*/ 390617 h 2317071"/>
              <a:gd name="connsiteX79" fmla="*/ 878889 w 1012055"/>
              <a:gd name="connsiteY79" fmla="*/ 363984 h 2317071"/>
              <a:gd name="connsiteX80" fmla="*/ 852256 w 1012055"/>
              <a:gd name="connsiteY80" fmla="*/ 346229 h 2317071"/>
              <a:gd name="connsiteX81" fmla="*/ 834501 w 1012055"/>
              <a:gd name="connsiteY81" fmla="*/ 328473 h 2317071"/>
              <a:gd name="connsiteX82" fmla="*/ 816746 w 1012055"/>
              <a:gd name="connsiteY82" fmla="*/ 301840 h 2317071"/>
              <a:gd name="connsiteX83" fmla="*/ 763480 w 1012055"/>
              <a:gd name="connsiteY83" fmla="*/ 248574 h 2317071"/>
              <a:gd name="connsiteX84" fmla="*/ 719091 w 1012055"/>
              <a:gd name="connsiteY84" fmla="*/ 204186 h 2317071"/>
              <a:gd name="connsiteX85" fmla="*/ 692458 w 1012055"/>
              <a:gd name="connsiteY85" fmla="*/ 177553 h 2317071"/>
              <a:gd name="connsiteX86" fmla="*/ 665825 w 1012055"/>
              <a:gd name="connsiteY86" fmla="*/ 150920 h 2317071"/>
              <a:gd name="connsiteX87" fmla="*/ 630315 w 1012055"/>
              <a:gd name="connsiteY87" fmla="*/ 142042 h 2317071"/>
              <a:gd name="connsiteX88" fmla="*/ 585926 w 1012055"/>
              <a:gd name="connsiteY88" fmla="*/ 106532 h 2317071"/>
              <a:gd name="connsiteX89" fmla="*/ 514905 w 1012055"/>
              <a:gd name="connsiteY89" fmla="*/ 88776 h 2317071"/>
              <a:gd name="connsiteX90" fmla="*/ 488272 w 1012055"/>
              <a:gd name="connsiteY90" fmla="*/ 71021 h 2317071"/>
              <a:gd name="connsiteX91" fmla="*/ 435006 w 1012055"/>
              <a:gd name="connsiteY91" fmla="*/ 53266 h 2317071"/>
              <a:gd name="connsiteX92" fmla="*/ 417251 w 1012055"/>
              <a:gd name="connsiteY92" fmla="*/ 35510 h 2317071"/>
              <a:gd name="connsiteX93" fmla="*/ 337352 w 1012055"/>
              <a:gd name="connsiteY93" fmla="*/ 17755 h 2317071"/>
              <a:gd name="connsiteX94" fmla="*/ 239697 w 1012055"/>
              <a:gd name="connsiteY94" fmla="*/ 0 h 2317071"/>
              <a:gd name="connsiteX95" fmla="*/ 97655 w 1012055"/>
              <a:gd name="connsiteY95" fmla="*/ 8877 h 231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12055" h="2317071">
                <a:moveTo>
                  <a:pt x="142043" y="53266"/>
                </a:moveTo>
                <a:cubicBezTo>
                  <a:pt x="112451" y="56225"/>
                  <a:pt x="81273" y="52141"/>
                  <a:pt x="53266" y="62143"/>
                </a:cubicBezTo>
                <a:cubicBezTo>
                  <a:pt x="34429" y="68871"/>
                  <a:pt x="11605" y="106880"/>
                  <a:pt x="0" y="124287"/>
                </a:cubicBezTo>
                <a:cubicBezTo>
                  <a:pt x="2959" y="192349"/>
                  <a:pt x="3653" y="260547"/>
                  <a:pt x="8878" y="328473"/>
                </a:cubicBezTo>
                <a:cubicBezTo>
                  <a:pt x="9596" y="337803"/>
                  <a:pt x="15485" y="346028"/>
                  <a:pt x="17755" y="355106"/>
                </a:cubicBezTo>
                <a:cubicBezTo>
                  <a:pt x="42847" y="455476"/>
                  <a:pt x="6304" y="338508"/>
                  <a:pt x="44388" y="452761"/>
                </a:cubicBezTo>
                <a:lnTo>
                  <a:pt x="62144" y="506027"/>
                </a:lnTo>
                <a:cubicBezTo>
                  <a:pt x="65103" y="514905"/>
                  <a:pt x="64404" y="526043"/>
                  <a:pt x="71021" y="532660"/>
                </a:cubicBezTo>
                <a:lnTo>
                  <a:pt x="88777" y="550415"/>
                </a:lnTo>
                <a:cubicBezTo>
                  <a:pt x="109906" y="613803"/>
                  <a:pt x="96150" y="588109"/>
                  <a:pt x="124288" y="630314"/>
                </a:cubicBezTo>
                <a:cubicBezTo>
                  <a:pt x="144583" y="691202"/>
                  <a:pt x="120613" y="615618"/>
                  <a:pt x="142043" y="701336"/>
                </a:cubicBezTo>
                <a:cubicBezTo>
                  <a:pt x="144313" y="710414"/>
                  <a:pt x="148459" y="718941"/>
                  <a:pt x="150921" y="727969"/>
                </a:cubicBezTo>
                <a:cubicBezTo>
                  <a:pt x="157342" y="751511"/>
                  <a:pt x="162758" y="775316"/>
                  <a:pt x="168676" y="798990"/>
                </a:cubicBezTo>
                <a:cubicBezTo>
                  <a:pt x="171635" y="810827"/>
                  <a:pt x="172097" y="823588"/>
                  <a:pt x="177554" y="834501"/>
                </a:cubicBezTo>
                <a:cubicBezTo>
                  <a:pt x="200081" y="879554"/>
                  <a:pt x="187968" y="859000"/>
                  <a:pt x="213064" y="896644"/>
                </a:cubicBezTo>
                <a:cubicBezTo>
                  <a:pt x="216023" y="911440"/>
                  <a:pt x="217972" y="926475"/>
                  <a:pt x="221942" y="941033"/>
                </a:cubicBezTo>
                <a:cubicBezTo>
                  <a:pt x="226866" y="959089"/>
                  <a:pt x="236026" y="975947"/>
                  <a:pt x="239697" y="994299"/>
                </a:cubicBezTo>
                <a:cubicBezTo>
                  <a:pt x="242656" y="1009095"/>
                  <a:pt x="244605" y="1024130"/>
                  <a:pt x="248575" y="1038687"/>
                </a:cubicBezTo>
                <a:cubicBezTo>
                  <a:pt x="253499" y="1056743"/>
                  <a:pt x="260412" y="1074198"/>
                  <a:pt x="266330" y="1091953"/>
                </a:cubicBezTo>
                <a:lnTo>
                  <a:pt x="275208" y="1118586"/>
                </a:lnTo>
                <a:cubicBezTo>
                  <a:pt x="272249" y="1160015"/>
                  <a:pt x="271183" y="1201623"/>
                  <a:pt x="266330" y="1242873"/>
                </a:cubicBezTo>
                <a:cubicBezTo>
                  <a:pt x="265237" y="1252167"/>
                  <a:pt x="262268" y="1261482"/>
                  <a:pt x="257453" y="1269506"/>
                </a:cubicBezTo>
                <a:cubicBezTo>
                  <a:pt x="253147" y="1276683"/>
                  <a:pt x="245616" y="1281343"/>
                  <a:pt x="239697" y="1287262"/>
                </a:cubicBezTo>
                <a:cubicBezTo>
                  <a:pt x="222723" y="1338187"/>
                  <a:pt x="242312" y="1292653"/>
                  <a:pt x="213064" y="1331650"/>
                </a:cubicBezTo>
                <a:cubicBezTo>
                  <a:pt x="200260" y="1348721"/>
                  <a:pt x="192643" y="1369827"/>
                  <a:pt x="177554" y="1384916"/>
                </a:cubicBezTo>
                <a:cubicBezTo>
                  <a:pt x="171635" y="1390834"/>
                  <a:pt x="165027" y="1396135"/>
                  <a:pt x="159798" y="1402671"/>
                </a:cubicBezTo>
                <a:cubicBezTo>
                  <a:pt x="153133" y="1411002"/>
                  <a:pt x="148987" y="1421203"/>
                  <a:pt x="142043" y="1429304"/>
                </a:cubicBezTo>
                <a:cubicBezTo>
                  <a:pt x="131149" y="1442014"/>
                  <a:pt x="106532" y="1464815"/>
                  <a:pt x="106532" y="1464815"/>
                </a:cubicBezTo>
                <a:cubicBezTo>
                  <a:pt x="64396" y="1549089"/>
                  <a:pt x="84685" y="1493903"/>
                  <a:pt x="97655" y="1669002"/>
                </a:cubicBezTo>
                <a:cubicBezTo>
                  <a:pt x="99417" y="1692795"/>
                  <a:pt x="103744" y="1716329"/>
                  <a:pt x="106532" y="1740023"/>
                </a:cubicBezTo>
                <a:cubicBezTo>
                  <a:pt x="109663" y="1766636"/>
                  <a:pt x="111004" y="1793490"/>
                  <a:pt x="115410" y="1819922"/>
                </a:cubicBezTo>
                <a:cubicBezTo>
                  <a:pt x="116948" y="1829153"/>
                  <a:pt x="121826" y="1837527"/>
                  <a:pt x="124288" y="1846555"/>
                </a:cubicBezTo>
                <a:cubicBezTo>
                  <a:pt x="130709" y="1870097"/>
                  <a:pt x="134326" y="1894426"/>
                  <a:pt x="142043" y="1917576"/>
                </a:cubicBezTo>
                <a:cubicBezTo>
                  <a:pt x="145002" y="1926454"/>
                  <a:pt x="148350" y="1935211"/>
                  <a:pt x="150921" y="1944209"/>
                </a:cubicBezTo>
                <a:cubicBezTo>
                  <a:pt x="154273" y="1955941"/>
                  <a:pt x="156446" y="1967988"/>
                  <a:pt x="159798" y="1979720"/>
                </a:cubicBezTo>
                <a:cubicBezTo>
                  <a:pt x="162369" y="1988718"/>
                  <a:pt x="166406" y="1997275"/>
                  <a:pt x="168676" y="2006353"/>
                </a:cubicBezTo>
                <a:cubicBezTo>
                  <a:pt x="172336" y="2020991"/>
                  <a:pt x="173584" y="2036184"/>
                  <a:pt x="177554" y="2050741"/>
                </a:cubicBezTo>
                <a:cubicBezTo>
                  <a:pt x="182478" y="2068797"/>
                  <a:pt x="189391" y="2086252"/>
                  <a:pt x="195309" y="2104007"/>
                </a:cubicBezTo>
                <a:cubicBezTo>
                  <a:pt x="201368" y="2122184"/>
                  <a:pt x="206057" y="2144036"/>
                  <a:pt x="221942" y="2157273"/>
                </a:cubicBezTo>
                <a:cubicBezTo>
                  <a:pt x="232109" y="2165745"/>
                  <a:pt x="246684" y="2167337"/>
                  <a:pt x="257453" y="2175029"/>
                </a:cubicBezTo>
                <a:cubicBezTo>
                  <a:pt x="267669" y="2182326"/>
                  <a:pt x="274042" y="2194129"/>
                  <a:pt x="284086" y="2201662"/>
                </a:cubicBezTo>
                <a:cubicBezTo>
                  <a:pt x="317631" y="2226821"/>
                  <a:pt x="322336" y="2226249"/>
                  <a:pt x="355107" y="2237172"/>
                </a:cubicBezTo>
                <a:cubicBezTo>
                  <a:pt x="361025" y="2243091"/>
                  <a:pt x="365376" y="2251185"/>
                  <a:pt x="372862" y="2254928"/>
                </a:cubicBezTo>
                <a:cubicBezTo>
                  <a:pt x="389602" y="2263298"/>
                  <a:pt x="426128" y="2272683"/>
                  <a:pt x="426128" y="2272683"/>
                </a:cubicBezTo>
                <a:cubicBezTo>
                  <a:pt x="458656" y="2305209"/>
                  <a:pt x="431233" y="2284667"/>
                  <a:pt x="497150" y="2299316"/>
                </a:cubicBezTo>
                <a:cubicBezTo>
                  <a:pt x="506285" y="2301346"/>
                  <a:pt x="514648" y="2306164"/>
                  <a:pt x="523783" y="2308194"/>
                </a:cubicBezTo>
                <a:cubicBezTo>
                  <a:pt x="541355" y="2312099"/>
                  <a:pt x="559294" y="2314112"/>
                  <a:pt x="577049" y="2317071"/>
                </a:cubicBezTo>
                <a:cubicBezTo>
                  <a:pt x="627356" y="2314112"/>
                  <a:pt x="677999" y="2314712"/>
                  <a:pt x="727969" y="2308194"/>
                </a:cubicBezTo>
                <a:cubicBezTo>
                  <a:pt x="761179" y="2303862"/>
                  <a:pt x="811611" y="2277820"/>
                  <a:pt x="834501" y="2254928"/>
                </a:cubicBezTo>
                <a:lnTo>
                  <a:pt x="852256" y="2237172"/>
                </a:lnTo>
                <a:cubicBezTo>
                  <a:pt x="884710" y="2107363"/>
                  <a:pt x="862469" y="2209995"/>
                  <a:pt x="852256" y="1908699"/>
                </a:cubicBezTo>
                <a:cubicBezTo>
                  <a:pt x="849647" y="1831746"/>
                  <a:pt x="848676" y="1754693"/>
                  <a:pt x="843379" y="1677879"/>
                </a:cubicBezTo>
                <a:cubicBezTo>
                  <a:pt x="842735" y="1668543"/>
                  <a:pt x="837072" y="1660244"/>
                  <a:pt x="834501" y="1651246"/>
                </a:cubicBezTo>
                <a:cubicBezTo>
                  <a:pt x="829673" y="1634349"/>
                  <a:pt x="816305" y="1570907"/>
                  <a:pt x="807868" y="1562470"/>
                </a:cubicBezTo>
                <a:cubicBezTo>
                  <a:pt x="796031" y="1550633"/>
                  <a:pt x="781643" y="1540888"/>
                  <a:pt x="772357" y="1526959"/>
                </a:cubicBezTo>
                <a:cubicBezTo>
                  <a:pt x="766439" y="1518081"/>
                  <a:pt x="759374" y="1509869"/>
                  <a:pt x="754602" y="1500326"/>
                </a:cubicBezTo>
                <a:cubicBezTo>
                  <a:pt x="750417" y="1491956"/>
                  <a:pt x="751339" y="1481179"/>
                  <a:pt x="745724" y="1473693"/>
                </a:cubicBezTo>
                <a:cubicBezTo>
                  <a:pt x="733169" y="1456953"/>
                  <a:pt x="713891" y="1446044"/>
                  <a:pt x="701336" y="1429304"/>
                </a:cubicBezTo>
                <a:lnTo>
                  <a:pt x="674703" y="1393794"/>
                </a:lnTo>
                <a:cubicBezTo>
                  <a:pt x="653722" y="1309873"/>
                  <a:pt x="685487" y="1411047"/>
                  <a:pt x="630315" y="1322772"/>
                </a:cubicBezTo>
                <a:cubicBezTo>
                  <a:pt x="623848" y="1312426"/>
                  <a:pt x="626893" y="1298175"/>
                  <a:pt x="621437" y="1287262"/>
                </a:cubicBezTo>
                <a:cubicBezTo>
                  <a:pt x="617694" y="1279776"/>
                  <a:pt x="607988" y="1276683"/>
                  <a:pt x="603682" y="1269506"/>
                </a:cubicBezTo>
                <a:cubicBezTo>
                  <a:pt x="590064" y="1246810"/>
                  <a:pt x="568171" y="1198485"/>
                  <a:pt x="568171" y="1198485"/>
                </a:cubicBezTo>
                <a:cubicBezTo>
                  <a:pt x="550123" y="1108247"/>
                  <a:pt x="568613" y="1191156"/>
                  <a:pt x="550416" y="1127464"/>
                </a:cubicBezTo>
                <a:cubicBezTo>
                  <a:pt x="528129" y="1049459"/>
                  <a:pt x="553940" y="1129156"/>
                  <a:pt x="532660" y="1065320"/>
                </a:cubicBezTo>
                <a:cubicBezTo>
                  <a:pt x="535619" y="1029809"/>
                  <a:pt x="531749" y="993051"/>
                  <a:pt x="541538" y="958788"/>
                </a:cubicBezTo>
                <a:cubicBezTo>
                  <a:pt x="544469" y="948529"/>
                  <a:pt x="560626" y="948578"/>
                  <a:pt x="568171" y="941033"/>
                </a:cubicBezTo>
                <a:cubicBezTo>
                  <a:pt x="617412" y="891792"/>
                  <a:pt x="538785" y="930114"/>
                  <a:pt x="639192" y="896644"/>
                </a:cubicBezTo>
                <a:lnTo>
                  <a:pt x="639192" y="896644"/>
                </a:lnTo>
                <a:cubicBezTo>
                  <a:pt x="681445" y="868476"/>
                  <a:pt x="649221" y="885645"/>
                  <a:pt x="701336" y="870011"/>
                </a:cubicBezTo>
                <a:cubicBezTo>
                  <a:pt x="816377" y="835499"/>
                  <a:pt x="698310" y="855567"/>
                  <a:pt x="905522" y="843378"/>
                </a:cubicBezTo>
                <a:cubicBezTo>
                  <a:pt x="914033" y="840946"/>
                  <a:pt x="981383" y="828532"/>
                  <a:pt x="994299" y="807868"/>
                </a:cubicBezTo>
                <a:cubicBezTo>
                  <a:pt x="1004219" y="791997"/>
                  <a:pt x="1012055" y="754602"/>
                  <a:pt x="1012055" y="754602"/>
                </a:cubicBezTo>
                <a:cubicBezTo>
                  <a:pt x="1008556" y="695122"/>
                  <a:pt x="1011185" y="621207"/>
                  <a:pt x="994299" y="559293"/>
                </a:cubicBezTo>
                <a:cubicBezTo>
                  <a:pt x="989375" y="541237"/>
                  <a:pt x="989778" y="519261"/>
                  <a:pt x="976544" y="506027"/>
                </a:cubicBezTo>
                <a:lnTo>
                  <a:pt x="958788" y="488271"/>
                </a:lnTo>
                <a:cubicBezTo>
                  <a:pt x="955829" y="479393"/>
                  <a:pt x="954726" y="469662"/>
                  <a:pt x="949911" y="461638"/>
                </a:cubicBezTo>
                <a:cubicBezTo>
                  <a:pt x="945605" y="454461"/>
                  <a:pt x="937384" y="450419"/>
                  <a:pt x="932155" y="443883"/>
                </a:cubicBezTo>
                <a:cubicBezTo>
                  <a:pt x="882710" y="382078"/>
                  <a:pt x="951040" y="453890"/>
                  <a:pt x="887767" y="390617"/>
                </a:cubicBezTo>
                <a:cubicBezTo>
                  <a:pt x="884808" y="381739"/>
                  <a:pt x="884735" y="371291"/>
                  <a:pt x="878889" y="363984"/>
                </a:cubicBezTo>
                <a:cubicBezTo>
                  <a:pt x="872224" y="355653"/>
                  <a:pt x="860587" y="352894"/>
                  <a:pt x="852256" y="346229"/>
                </a:cubicBezTo>
                <a:cubicBezTo>
                  <a:pt x="845720" y="341000"/>
                  <a:pt x="839730" y="335009"/>
                  <a:pt x="834501" y="328473"/>
                </a:cubicBezTo>
                <a:cubicBezTo>
                  <a:pt x="827836" y="320141"/>
                  <a:pt x="823834" y="309815"/>
                  <a:pt x="816746" y="301840"/>
                </a:cubicBezTo>
                <a:cubicBezTo>
                  <a:pt x="800064" y="283073"/>
                  <a:pt x="781235" y="266329"/>
                  <a:pt x="763480" y="248574"/>
                </a:cubicBezTo>
                <a:lnTo>
                  <a:pt x="719091" y="204186"/>
                </a:lnTo>
                <a:lnTo>
                  <a:pt x="692458" y="177553"/>
                </a:lnTo>
                <a:cubicBezTo>
                  <a:pt x="683580" y="168675"/>
                  <a:pt x="678005" y="153965"/>
                  <a:pt x="665825" y="150920"/>
                </a:cubicBezTo>
                <a:lnTo>
                  <a:pt x="630315" y="142042"/>
                </a:lnTo>
                <a:cubicBezTo>
                  <a:pt x="613800" y="125528"/>
                  <a:pt x="608324" y="117731"/>
                  <a:pt x="585926" y="106532"/>
                </a:cubicBezTo>
                <a:cubicBezTo>
                  <a:pt x="567726" y="97432"/>
                  <a:pt x="531790" y="92153"/>
                  <a:pt x="514905" y="88776"/>
                </a:cubicBezTo>
                <a:cubicBezTo>
                  <a:pt x="506027" y="82858"/>
                  <a:pt x="498022" y="75354"/>
                  <a:pt x="488272" y="71021"/>
                </a:cubicBezTo>
                <a:cubicBezTo>
                  <a:pt x="471169" y="63420"/>
                  <a:pt x="435006" y="53266"/>
                  <a:pt x="435006" y="53266"/>
                </a:cubicBezTo>
                <a:cubicBezTo>
                  <a:pt x="429088" y="47347"/>
                  <a:pt x="424428" y="39816"/>
                  <a:pt x="417251" y="35510"/>
                </a:cubicBezTo>
                <a:cubicBezTo>
                  <a:pt x="400240" y="25303"/>
                  <a:pt x="348492" y="19780"/>
                  <a:pt x="337352" y="17755"/>
                </a:cubicBezTo>
                <a:cubicBezTo>
                  <a:pt x="200958" y="-7045"/>
                  <a:pt x="396545" y="26139"/>
                  <a:pt x="239697" y="0"/>
                </a:cubicBezTo>
                <a:lnTo>
                  <a:pt x="97655" y="8877"/>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Freeform 4"/>
          <p:cNvSpPr/>
          <p:nvPr/>
        </p:nvSpPr>
        <p:spPr>
          <a:xfrm>
            <a:off x="3216557" y="612559"/>
            <a:ext cx="1435342" cy="1837678"/>
          </a:xfrm>
          <a:custGeom>
            <a:avLst/>
            <a:gdLst>
              <a:gd name="connsiteX0" fmla="*/ 414410 w 1435342"/>
              <a:gd name="connsiteY0" fmla="*/ 337352 h 1837678"/>
              <a:gd name="connsiteX1" fmla="*/ 396655 w 1435342"/>
              <a:gd name="connsiteY1" fmla="*/ 221942 h 1837678"/>
              <a:gd name="connsiteX2" fmla="*/ 378899 w 1435342"/>
              <a:gd name="connsiteY2" fmla="*/ 168676 h 1837678"/>
              <a:gd name="connsiteX3" fmla="*/ 343389 w 1435342"/>
              <a:gd name="connsiteY3" fmla="*/ 115410 h 1837678"/>
              <a:gd name="connsiteX4" fmla="*/ 307878 w 1435342"/>
              <a:gd name="connsiteY4" fmla="*/ 79899 h 1837678"/>
              <a:gd name="connsiteX5" fmla="*/ 290123 w 1435342"/>
              <a:gd name="connsiteY5" fmla="*/ 53266 h 1837678"/>
              <a:gd name="connsiteX6" fmla="*/ 210224 w 1435342"/>
              <a:gd name="connsiteY6" fmla="*/ 17756 h 1837678"/>
              <a:gd name="connsiteX7" fmla="*/ 183591 w 1435342"/>
              <a:gd name="connsiteY7" fmla="*/ 8878 h 1837678"/>
              <a:gd name="connsiteX8" fmla="*/ 156958 w 1435342"/>
              <a:gd name="connsiteY8" fmla="*/ 0 h 1837678"/>
              <a:gd name="connsiteX9" fmla="*/ 85936 w 1435342"/>
              <a:gd name="connsiteY9" fmla="*/ 8878 h 1837678"/>
              <a:gd name="connsiteX10" fmla="*/ 32670 w 1435342"/>
              <a:gd name="connsiteY10" fmla="*/ 26633 h 1837678"/>
              <a:gd name="connsiteX11" fmla="*/ 23793 w 1435342"/>
              <a:gd name="connsiteY11" fmla="*/ 221942 h 1837678"/>
              <a:gd name="connsiteX12" fmla="*/ 50426 w 1435342"/>
              <a:gd name="connsiteY12" fmla="*/ 328474 h 1837678"/>
              <a:gd name="connsiteX13" fmla="*/ 59303 w 1435342"/>
              <a:gd name="connsiteY13" fmla="*/ 355107 h 1837678"/>
              <a:gd name="connsiteX14" fmla="*/ 94814 w 1435342"/>
              <a:gd name="connsiteY14" fmla="*/ 408373 h 1837678"/>
              <a:gd name="connsiteX15" fmla="*/ 112569 w 1435342"/>
              <a:gd name="connsiteY15" fmla="*/ 435006 h 1837678"/>
              <a:gd name="connsiteX16" fmla="*/ 148080 w 1435342"/>
              <a:gd name="connsiteY16" fmla="*/ 470517 h 1837678"/>
              <a:gd name="connsiteX17" fmla="*/ 183591 w 1435342"/>
              <a:gd name="connsiteY17" fmla="*/ 523783 h 1837678"/>
              <a:gd name="connsiteX18" fmla="*/ 192468 w 1435342"/>
              <a:gd name="connsiteY18" fmla="*/ 550416 h 1837678"/>
              <a:gd name="connsiteX19" fmla="*/ 245734 w 1435342"/>
              <a:gd name="connsiteY19" fmla="*/ 603682 h 1837678"/>
              <a:gd name="connsiteX20" fmla="*/ 254612 w 1435342"/>
              <a:gd name="connsiteY20" fmla="*/ 630315 h 1837678"/>
              <a:gd name="connsiteX21" fmla="*/ 290123 w 1435342"/>
              <a:gd name="connsiteY21" fmla="*/ 674703 h 1837678"/>
              <a:gd name="connsiteX22" fmla="*/ 299000 w 1435342"/>
              <a:gd name="connsiteY22" fmla="*/ 701336 h 1837678"/>
              <a:gd name="connsiteX23" fmla="*/ 281245 w 1435342"/>
              <a:gd name="connsiteY23" fmla="*/ 772358 h 1837678"/>
              <a:gd name="connsiteX24" fmla="*/ 227979 w 1435342"/>
              <a:gd name="connsiteY24" fmla="*/ 816746 h 1837678"/>
              <a:gd name="connsiteX25" fmla="*/ 156958 w 1435342"/>
              <a:gd name="connsiteY25" fmla="*/ 834501 h 1837678"/>
              <a:gd name="connsiteX26" fmla="*/ 139202 w 1435342"/>
              <a:gd name="connsiteY26" fmla="*/ 852257 h 1837678"/>
              <a:gd name="connsiteX27" fmla="*/ 165835 w 1435342"/>
              <a:gd name="connsiteY27" fmla="*/ 914400 h 1837678"/>
              <a:gd name="connsiteX28" fmla="*/ 219101 w 1435342"/>
              <a:gd name="connsiteY28" fmla="*/ 967666 h 1837678"/>
              <a:gd name="connsiteX29" fmla="*/ 281245 w 1435342"/>
              <a:gd name="connsiteY29" fmla="*/ 1038688 h 1837678"/>
              <a:gd name="connsiteX30" fmla="*/ 316756 w 1435342"/>
              <a:gd name="connsiteY30" fmla="*/ 1091954 h 1837678"/>
              <a:gd name="connsiteX31" fmla="*/ 370022 w 1435342"/>
              <a:gd name="connsiteY31" fmla="*/ 1162975 h 1837678"/>
              <a:gd name="connsiteX32" fmla="*/ 405532 w 1435342"/>
              <a:gd name="connsiteY32" fmla="*/ 1225119 h 1837678"/>
              <a:gd name="connsiteX33" fmla="*/ 423288 w 1435342"/>
              <a:gd name="connsiteY33" fmla="*/ 1242874 h 1837678"/>
              <a:gd name="connsiteX34" fmla="*/ 449921 w 1435342"/>
              <a:gd name="connsiteY34" fmla="*/ 1287262 h 1837678"/>
              <a:gd name="connsiteX35" fmla="*/ 476554 w 1435342"/>
              <a:gd name="connsiteY35" fmla="*/ 1331651 h 1837678"/>
              <a:gd name="connsiteX36" fmla="*/ 485431 w 1435342"/>
              <a:gd name="connsiteY36" fmla="*/ 1367161 h 1837678"/>
              <a:gd name="connsiteX37" fmla="*/ 503187 w 1435342"/>
              <a:gd name="connsiteY37" fmla="*/ 1384917 h 1837678"/>
              <a:gd name="connsiteX38" fmla="*/ 529820 w 1435342"/>
              <a:gd name="connsiteY38" fmla="*/ 1438183 h 1837678"/>
              <a:gd name="connsiteX39" fmla="*/ 565330 w 1435342"/>
              <a:gd name="connsiteY39" fmla="*/ 1482571 h 1837678"/>
              <a:gd name="connsiteX40" fmla="*/ 583086 w 1435342"/>
              <a:gd name="connsiteY40" fmla="*/ 1509204 h 1837678"/>
              <a:gd name="connsiteX41" fmla="*/ 645229 w 1435342"/>
              <a:gd name="connsiteY41" fmla="*/ 1571348 h 1837678"/>
              <a:gd name="connsiteX42" fmla="*/ 725128 w 1435342"/>
              <a:gd name="connsiteY42" fmla="*/ 1651247 h 1837678"/>
              <a:gd name="connsiteX43" fmla="*/ 751761 w 1435342"/>
              <a:gd name="connsiteY43" fmla="*/ 1677880 h 1837678"/>
              <a:gd name="connsiteX44" fmla="*/ 778394 w 1435342"/>
              <a:gd name="connsiteY44" fmla="*/ 1695635 h 1837678"/>
              <a:gd name="connsiteX45" fmla="*/ 822783 w 1435342"/>
              <a:gd name="connsiteY45" fmla="*/ 1731146 h 1837678"/>
              <a:gd name="connsiteX46" fmla="*/ 867171 w 1435342"/>
              <a:gd name="connsiteY46" fmla="*/ 1740024 h 1837678"/>
              <a:gd name="connsiteX47" fmla="*/ 893804 w 1435342"/>
              <a:gd name="connsiteY47" fmla="*/ 1731146 h 1837678"/>
              <a:gd name="connsiteX48" fmla="*/ 947070 w 1435342"/>
              <a:gd name="connsiteY48" fmla="*/ 1704513 h 1837678"/>
              <a:gd name="connsiteX49" fmla="*/ 1257789 w 1435342"/>
              <a:gd name="connsiteY49" fmla="*/ 1713391 h 1837678"/>
              <a:gd name="connsiteX50" fmla="*/ 1311055 w 1435342"/>
              <a:gd name="connsiteY50" fmla="*/ 1740024 h 1837678"/>
              <a:gd name="connsiteX51" fmla="*/ 1364321 w 1435342"/>
              <a:gd name="connsiteY51" fmla="*/ 1784412 h 1837678"/>
              <a:gd name="connsiteX52" fmla="*/ 1390954 w 1435342"/>
              <a:gd name="connsiteY52" fmla="*/ 1802167 h 1837678"/>
              <a:gd name="connsiteX53" fmla="*/ 1435342 w 1435342"/>
              <a:gd name="connsiteY53" fmla="*/ 1837678 h 1837678"/>
              <a:gd name="connsiteX54" fmla="*/ 1426464 w 1435342"/>
              <a:gd name="connsiteY54" fmla="*/ 1748901 h 1837678"/>
              <a:gd name="connsiteX55" fmla="*/ 1390954 w 1435342"/>
              <a:gd name="connsiteY55" fmla="*/ 1597981 h 1837678"/>
              <a:gd name="connsiteX56" fmla="*/ 1382076 w 1435342"/>
              <a:gd name="connsiteY56" fmla="*/ 1562470 h 1837678"/>
              <a:gd name="connsiteX57" fmla="*/ 1355443 w 1435342"/>
              <a:gd name="connsiteY57" fmla="*/ 1509204 h 1837678"/>
              <a:gd name="connsiteX58" fmla="*/ 1328810 w 1435342"/>
              <a:gd name="connsiteY58" fmla="*/ 1491449 h 1837678"/>
              <a:gd name="connsiteX59" fmla="*/ 1311055 w 1435342"/>
              <a:gd name="connsiteY59" fmla="*/ 1464816 h 1837678"/>
              <a:gd name="connsiteX60" fmla="*/ 1293299 w 1435342"/>
              <a:gd name="connsiteY60" fmla="*/ 1447060 h 1837678"/>
              <a:gd name="connsiteX61" fmla="*/ 1257789 w 1435342"/>
              <a:gd name="connsiteY61" fmla="*/ 1393794 h 1837678"/>
              <a:gd name="connsiteX62" fmla="*/ 1240033 w 1435342"/>
              <a:gd name="connsiteY62" fmla="*/ 1376039 h 1837678"/>
              <a:gd name="connsiteX63" fmla="*/ 1186767 w 1435342"/>
              <a:gd name="connsiteY63" fmla="*/ 1305018 h 1837678"/>
              <a:gd name="connsiteX64" fmla="*/ 1177890 w 1435342"/>
              <a:gd name="connsiteY64" fmla="*/ 1278385 h 1837678"/>
              <a:gd name="connsiteX65" fmla="*/ 1160134 w 1435342"/>
              <a:gd name="connsiteY65" fmla="*/ 1260629 h 1837678"/>
              <a:gd name="connsiteX66" fmla="*/ 1133501 w 1435342"/>
              <a:gd name="connsiteY66" fmla="*/ 1225119 h 1837678"/>
              <a:gd name="connsiteX67" fmla="*/ 1089113 w 1435342"/>
              <a:gd name="connsiteY67" fmla="*/ 1180730 h 1837678"/>
              <a:gd name="connsiteX68" fmla="*/ 1053602 w 1435342"/>
              <a:gd name="connsiteY68" fmla="*/ 1136342 h 1837678"/>
              <a:gd name="connsiteX69" fmla="*/ 973703 w 1435342"/>
              <a:gd name="connsiteY69" fmla="*/ 1047565 h 1837678"/>
              <a:gd name="connsiteX70" fmla="*/ 947070 w 1435342"/>
              <a:gd name="connsiteY70" fmla="*/ 1029810 h 1837678"/>
              <a:gd name="connsiteX71" fmla="*/ 920437 w 1435342"/>
              <a:gd name="connsiteY71" fmla="*/ 1003177 h 1837678"/>
              <a:gd name="connsiteX72" fmla="*/ 884926 w 1435342"/>
              <a:gd name="connsiteY72" fmla="*/ 985422 h 1837678"/>
              <a:gd name="connsiteX73" fmla="*/ 831660 w 1435342"/>
              <a:gd name="connsiteY73" fmla="*/ 949911 h 1837678"/>
              <a:gd name="connsiteX74" fmla="*/ 805027 w 1435342"/>
              <a:gd name="connsiteY74" fmla="*/ 932156 h 1837678"/>
              <a:gd name="connsiteX75" fmla="*/ 742884 w 1435342"/>
              <a:gd name="connsiteY75" fmla="*/ 861134 h 1837678"/>
              <a:gd name="connsiteX76" fmla="*/ 725128 w 1435342"/>
              <a:gd name="connsiteY76" fmla="*/ 843379 h 1837678"/>
              <a:gd name="connsiteX77" fmla="*/ 707373 w 1435342"/>
              <a:gd name="connsiteY77" fmla="*/ 816746 h 1837678"/>
              <a:gd name="connsiteX78" fmla="*/ 698495 w 1435342"/>
              <a:gd name="connsiteY78" fmla="*/ 790113 h 1837678"/>
              <a:gd name="connsiteX79" fmla="*/ 671862 w 1435342"/>
              <a:gd name="connsiteY79" fmla="*/ 772358 h 1837678"/>
              <a:gd name="connsiteX80" fmla="*/ 645229 w 1435342"/>
              <a:gd name="connsiteY80" fmla="*/ 727969 h 1837678"/>
              <a:gd name="connsiteX81" fmla="*/ 609719 w 1435342"/>
              <a:gd name="connsiteY81" fmla="*/ 665825 h 1837678"/>
              <a:gd name="connsiteX82" fmla="*/ 591963 w 1435342"/>
              <a:gd name="connsiteY82" fmla="*/ 648070 h 1837678"/>
              <a:gd name="connsiteX83" fmla="*/ 565330 w 1435342"/>
              <a:gd name="connsiteY83" fmla="*/ 594804 h 1837678"/>
              <a:gd name="connsiteX84" fmla="*/ 520942 w 1435342"/>
              <a:gd name="connsiteY84" fmla="*/ 532660 h 1837678"/>
              <a:gd name="connsiteX85" fmla="*/ 512064 w 1435342"/>
              <a:gd name="connsiteY85" fmla="*/ 506027 h 1837678"/>
              <a:gd name="connsiteX86" fmla="*/ 494309 w 1435342"/>
              <a:gd name="connsiteY86" fmla="*/ 479394 h 1837678"/>
              <a:gd name="connsiteX87" fmla="*/ 476554 w 1435342"/>
              <a:gd name="connsiteY87" fmla="*/ 426128 h 1837678"/>
              <a:gd name="connsiteX88" fmla="*/ 467676 w 1435342"/>
              <a:gd name="connsiteY88" fmla="*/ 399495 h 1837678"/>
              <a:gd name="connsiteX89" fmla="*/ 449921 w 1435342"/>
              <a:gd name="connsiteY89" fmla="*/ 337352 h 1837678"/>
              <a:gd name="connsiteX90" fmla="*/ 432165 w 1435342"/>
              <a:gd name="connsiteY90" fmla="*/ 319596 h 1837678"/>
              <a:gd name="connsiteX91" fmla="*/ 423288 w 1435342"/>
              <a:gd name="connsiteY91" fmla="*/ 284086 h 183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435342" h="1837678">
                <a:moveTo>
                  <a:pt x="414410" y="337352"/>
                </a:moveTo>
                <a:cubicBezTo>
                  <a:pt x="408160" y="281100"/>
                  <a:pt x="410221" y="267161"/>
                  <a:pt x="396655" y="221942"/>
                </a:cubicBezTo>
                <a:cubicBezTo>
                  <a:pt x="391277" y="204015"/>
                  <a:pt x="389281" y="184249"/>
                  <a:pt x="378899" y="168676"/>
                </a:cubicBezTo>
                <a:cubicBezTo>
                  <a:pt x="367062" y="150921"/>
                  <a:pt x="358478" y="130499"/>
                  <a:pt x="343389" y="115410"/>
                </a:cubicBezTo>
                <a:cubicBezTo>
                  <a:pt x="331552" y="103573"/>
                  <a:pt x="317164" y="93828"/>
                  <a:pt x="307878" y="79899"/>
                </a:cubicBezTo>
                <a:cubicBezTo>
                  <a:pt x="301960" y="71021"/>
                  <a:pt x="297668" y="60811"/>
                  <a:pt x="290123" y="53266"/>
                </a:cubicBezTo>
                <a:cubicBezTo>
                  <a:pt x="269021" y="32164"/>
                  <a:pt x="236594" y="26546"/>
                  <a:pt x="210224" y="17756"/>
                </a:cubicBezTo>
                <a:lnTo>
                  <a:pt x="183591" y="8878"/>
                </a:lnTo>
                <a:lnTo>
                  <a:pt x="156958" y="0"/>
                </a:lnTo>
                <a:cubicBezTo>
                  <a:pt x="133284" y="2959"/>
                  <a:pt x="109265" y="3879"/>
                  <a:pt x="85936" y="8878"/>
                </a:cubicBezTo>
                <a:cubicBezTo>
                  <a:pt x="67636" y="12799"/>
                  <a:pt x="32670" y="26633"/>
                  <a:pt x="32670" y="26633"/>
                </a:cubicBezTo>
                <a:cubicBezTo>
                  <a:pt x="-26329" y="85636"/>
                  <a:pt x="9850" y="40677"/>
                  <a:pt x="23793" y="221942"/>
                </a:cubicBezTo>
                <a:cubicBezTo>
                  <a:pt x="27380" y="268571"/>
                  <a:pt x="35677" y="284227"/>
                  <a:pt x="50426" y="328474"/>
                </a:cubicBezTo>
                <a:cubicBezTo>
                  <a:pt x="53385" y="337352"/>
                  <a:pt x="54112" y="347321"/>
                  <a:pt x="59303" y="355107"/>
                </a:cubicBezTo>
                <a:lnTo>
                  <a:pt x="94814" y="408373"/>
                </a:lnTo>
                <a:cubicBezTo>
                  <a:pt x="100732" y="417251"/>
                  <a:pt x="105024" y="427461"/>
                  <a:pt x="112569" y="435006"/>
                </a:cubicBezTo>
                <a:cubicBezTo>
                  <a:pt x="124406" y="446843"/>
                  <a:pt x="140594" y="455544"/>
                  <a:pt x="148080" y="470517"/>
                </a:cubicBezTo>
                <a:cubicBezTo>
                  <a:pt x="169578" y="513514"/>
                  <a:pt x="156477" y="496669"/>
                  <a:pt x="183591" y="523783"/>
                </a:cubicBezTo>
                <a:cubicBezTo>
                  <a:pt x="186550" y="532661"/>
                  <a:pt x="186723" y="543029"/>
                  <a:pt x="192468" y="550416"/>
                </a:cubicBezTo>
                <a:cubicBezTo>
                  <a:pt x="207884" y="570237"/>
                  <a:pt x="245734" y="603682"/>
                  <a:pt x="245734" y="603682"/>
                </a:cubicBezTo>
                <a:cubicBezTo>
                  <a:pt x="248693" y="612560"/>
                  <a:pt x="250427" y="621945"/>
                  <a:pt x="254612" y="630315"/>
                </a:cubicBezTo>
                <a:cubicBezTo>
                  <a:pt x="265812" y="652715"/>
                  <a:pt x="273607" y="658187"/>
                  <a:pt x="290123" y="674703"/>
                </a:cubicBezTo>
                <a:cubicBezTo>
                  <a:pt x="293082" y="683581"/>
                  <a:pt x="299000" y="691978"/>
                  <a:pt x="299000" y="701336"/>
                </a:cubicBezTo>
                <a:cubicBezTo>
                  <a:pt x="299000" y="705820"/>
                  <a:pt x="288251" y="761849"/>
                  <a:pt x="281245" y="772358"/>
                </a:cubicBezTo>
                <a:cubicBezTo>
                  <a:pt x="271428" y="787084"/>
                  <a:pt x="244356" y="808557"/>
                  <a:pt x="227979" y="816746"/>
                </a:cubicBezTo>
                <a:cubicBezTo>
                  <a:pt x="209777" y="825847"/>
                  <a:pt x="173846" y="831124"/>
                  <a:pt x="156958" y="834501"/>
                </a:cubicBezTo>
                <a:cubicBezTo>
                  <a:pt x="151039" y="840420"/>
                  <a:pt x="140578" y="844001"/>
                  <a:pt x="139202" y="852257"/>
                </a:cubicBezTo>
                <a:cubicBezTo>
                  <a:pt x="136052" y="871158"/>
                  <a:pt x="154094" y="901191"/>
                  <a:pt x="165835" y="914400"/>
                </a:cubicBezTo>
                <a:cubicBezTo>
                  <a:pt x="182517" y="933167"/>
                  <a:pt x="204035" y="947578"/>
                  <a:pt x="219101" y="967666"/>
                </a:cubicBezTo>
                <a:cubicBezTo>
                  <a:pt x="255778" y="1016569"/>
                  <a:pt x="235272" y="992715"/>
                  <a:pt x="281245" y="1038688"/>
                </a:cubicBezTo>
                <a:cubicBezTo>
                  <a:pt x="298224" y="1089624"/>
                  <a:pt x="277964" y="1042078"/>
                  <a:pt x="316756" y="1091954"/>
                </a:cubicBezTo>
                <a:cubicBezTo>
                  <a:pt x="387018" y="1182292"/>
                  <a:pt x="325367" y="1118322"/>
                  <a:pt x="370022" y="1162975"/>
                </a:cubicBezTo>
                <a:cubicBezTo>
                  <a:pt x="382172" y="1187275"/>
                  <a:pt x="388802" y="1204207"/>
                  <a:pt x="405532" y="1225119"/>
                </a:cubicBezTo>
                <a:cubicBezTo>
                  <a:pt x="410761" y="1231655"/>
                  <a:pt x="417369" y="1236956"/>
                  <a:pt x="423288" y="1242874"/>
                </a:cubicBezTo>
                <a:cubicBezTo>
                  <a:pt x="448435" y="1318320"/>
                  <a:pt x="413363" y="1226332"/>
                  <a:pt x="449921" y="1287262"/>
                </a:cubicBezTo>
                <a:cubicBezTo>
                  <a:pt x="484497" y="1344888"/>
                  <a:pt x="431562" y="1286659"/>
                  <a:pt x="476554" y="1331651"/>
                </a:cubicBezTo>
                <a:cubicBezTo>
                  <a:pt x="479513" y="1343488"/>
                  <a:pt x="479975" y="1356248"/>
                  <a:pt x="485431" y="1367161"/>
                </a:cubicBezTo>
                <a:cubicBezTo>
                  <a:pt x="489174" y="1374648"/>
                  <a:pt x="499444" y="1377430"/>
                  <a:pt x="503187" y="1384917"/>
                </a:cubicBezTo>
                <a:cubicBezTo>
                  <a:pt x="535910" y="1450364"/>
                  <a:pt x="488470" y="1396833"/>
                  <a:pt x="529820" y="1438183"/>
                </a:cubicBezTo>
                <a:cubicBezTo>
                  <a:pt x="547101" y="1490031"/>
                  <a:pt x="525175" y="1442417"/>
                  <a:pt x="565330" y="1482571"/>
                </a:cubicBezTo>
                <a:cubicBezTo>
                  <a:pt x="572875" y="1490116"/>
                  <a:pt x="575948" y="1501273"/>
                  <a:pt x="583086" y="1509204"/>
                </a:cubicBezTo>
                <a:cubicBezTo>
                  <a:pt x="602683" y="1530979"/>
                  <a:pt x="624515" y="1550633"/>
                  <a:pt x="645229" y="1571348"/>
                </a:cubicBezTo>
                <a:lnTo>
                  <a:pt x="725128" y="1651247"/>
                </a:lnTo>
                <a:cubicBezTo>
                  <a:pt x="734006" y="1660125"/>
                  <a:pt x="741315" y="1670916"/>
                  <a:pt x="751761" y="1677880"/>
                </a:cubicBezTo>
                <a:cubicBezTo>
                  <a:pt x="760639" y="1683798"/>
                  <a:pt x="770062" y="1688970"/>
                  <a:pt x="778394" y="1695635"/>
                </a:cubicBezTo>
                <a:cubicBezTo>
                  <a:pt x="797513" y="1710930"/>
                  <a:pt x="797065" y="1721502"/>
                  <a:pt x="822783" y="1731146"/>
                </a:cubicBezTo>
                <a:cubicBezTo>
                  <a:pt x="836911" y="1736444"/>
                  <a:pt x="852375" y="1737065"/>
                  <a:pt x="867171" y="1740024"/>
                </a:cubicBezTo>
                <a:cubicBezTo>
                  <a:pt x="876049" y="1737065"/>
                  <a:pt x="885434" y="1735331"/>
                  <a:pt x="893804" y="1731146"/>
                </a:cubicBezTo>
                <a:cubicBezTo>
                  <a:pt x="962643" y="1696727"/>
                  <a:pt x="880127" y="1726828"/>
                  <a:pt x="947070" y="1704513"/>
                </a:cubicBezTo>
                <a:cubicBezTo>
                  <a:pt x="1050643" y="1707472"/>
                  <a:pt x="1154317" y="1707945"/>
                  <a:pt x="1257789" y="1713391"/>
                </a:cubicBezTo>
                <a:cubicBezTo>
                  <a:pt x="1276781" y="1714391"/>
                  <a:pt x="1296890" y="1729906"/>
                  <a:pt x="1311055" y="1740024"/>
                </a:cubicBezTo>
                <a:cubicBezTo>
                  <a:pt x="1452106" y="1840777"/>
                  <a:pt x="1280186" y="1717106"/>
                  <a:pt x="1364321" y="1784412"/>
                </a:cubicBezTo>
                <a:cubicBezTo>
                  <a:pt x="1372653" y="1791077"/>
                  <a:pt x="1382623" y="1795502"/>
                  <a:pt x="1390954" y="1802167"/>
                </a:cubicBezTo>
                <a:cubicBezTo>
                  <a:pt x="1454203" y="1852767"/>
                  <a:pt x="1353369" y="1783030"/>
                  <a:pt x="1435342" y="1837678"/>
                </a:cubicBezTo>
                <a:cubicBezTo>
                  <a:pt x="1432383" y="1808086"/>
                  <a:pt x="1430394" y="1778380"/>
                  <a:pt x="1426464" y="1748901"/>
                </a:cubicBezTo>
                <a:cubicBezTo>
                  <a:pt x="1421875" y="1714486"/>
                  <a:pt x="1393430" y="1607887"/>
                  <a:pt x="1390954" y="1597981"/>
                </a:cubicBezTo>
                <a:cubicBezTo>
                  <a:pt x="1387995" y="1586144"/>
                  <a:pt x="1385935" y="1574045"/>
                  <a:pt x="1382076" y="1562470"/>
                </a:cubicBezTo>
                <a:cubicBezTo>
                  <a:pt x="1374856" y="1540810"/>
                  <a:pt x="1372652" y="1526413"/>
                  <a:pt x="1355443" y="1509204"/>
                </a:cubicBezTo>
                <a:cubicBezTo>
                  <a:pt x="1347898" y="1501659"/>
                  <a:pt x="1337688" y="1497367"/>
                  <a:pt x="1328810" y="1491449"/>
                </a:cubicBezTo>
                <a:cubicBezTo>
                  <a:pt x="1322892" y="1482571"/>
                  <a:pt x="1317720" y="1473148"/>
                  <a:pt x="1311055" y="1464816"/>
                </a:cubicBezTo>
                <a:cubicBezTo>
                  <a:pt x="1305826" y="1458280"/>
                  <a:pt x="1298321" y="1453756"/>
                  <a:pt x="1293299" y="1447060"/>
                </a:cubicBezTo>
                <a:cubicBezTo>
                  <a:pt x="1280496" y="1429989"/>
                  <a:pt x="1272878" y="1408883"/>
                  <a:pt x="1257789" y="1393794"/>
                </a:cubicBezTo>
                <a:cubicBezTo>
                  <a:pt x="1251870" y="1387876"/>
                  <a:pt x="1245055" y="1382735"/>
                  <a:pt x="1240033" y="1376039"/>
                </a:cubicBezTo>
                <a:cubicBezTo>
                  <a:pt x="1179803" y="1295732"/>
                  <a:pt x="1227488" y="1345736"/>
                  <a:pt x="1186767" y="1305018"/>
                </a:cubicBezTo>
                <a:cubicBezTo>
                  <a:pt x="1183808" y="1296140"/>
                  <a:pt x="1182705" y="1286409"/>
                  <a:pt x="1177890" y="1278385"/>
                </a:cubicBezTo>
                <a:cubicBezTo>
                  <a:pt x="1173584" y="1271208"/>
                  <a:pt x="1165493" y="1267059"/>
                  <a:pt x="1160134" y="1260629"/>
                </a:cubicBezTo>
                <a:cubicBezTo>
                  <a:pt x="1150662" y="1249263"/>
                  <a:pt x="1143331" y="1236178"/>
                  <a:pt x="1133501" y="1225119"/>
                </a:cubicBezTo>
                <a:cubicBezTo>
                  <a:pt x="1119599" y="1209479"/>
                  <a:pt x="1100720" y="1198141"/>
                  <a:pt x="1089113" y="1180730"/>
                </a:cubicBezTo>
                <a:cubicBezTo>
                  <a:pt x="1045213" y="1114879"/>
                  <a:pt x="1095771" y="1186943"/>
                  <a:pt x="1053602" y="1136342"/>
                </a:cubicBezTo>
                <a:cubicBezTo>
                  <a:pt x="1024947" y="1101957"/>
                  <a:pt x="1015295" y="1075292"/>
                  <a:pt x="973703" y="1047565"/>
                </a:cubicBezTo>
                <a:cubicBezTo>
                  <a:pt x="964825" y="1041647"/>
                  <a:pt x="955267" y="1036640"/>
                  <a:pt x="947070" y="1029810"/>
                </a:cubicBezTo>
                <a:cubicBezTo>
                  <a:pt x="937425" y="1021773"/>
                  <a:pt x="930653" y="1010474"/>
                  <a:pt x="920437" y="1003177"/>
                </a:cubicBezTo>
                <a:cubicBezTo>
                  <a:pt x="909668" y="995485"/>
                  <a:pt x="896274" y="992231"/>
                  <a:pt x="884926" y="985422"/>
                </a:cubicBezTo>
                <a:cubicBezTo>
                  <a:pt x="866628" y="974443"/>
                  <a:pt x="849415" y="961748"/>
                  <a:pt x="831660" y="949911"/>
                </a:cubicBezTo>
                <a:cubicBezTo>
                  <a:pt x="822782" y="943993"/>
                  <a:pt x="812571" y="939701"/>
                  <a:pt x="805027" y="932156"/>
                </a:cubicBezTo>
                <a:cubicBezTo>
                  <a:pt x="695489" y="822616"/>
                  <a:pt x="801619" y="934551"/>
                  <a:pt x="742884" y="861134"/>
                </a:cubicBezTo>
                <a:cubicBezTo>
                  <a:pt x="737655" y="854598"/>
                  <a:pt x="730357" y="849915"/>
                  <a:pt x="725128" y="843379"/>
                </a:cubicBezTo>
                <a:cubicBezTo>
                  <a:pt x="718463" y="835048"/>
                  <a:pt x="712145" y="826289"/>
                  <a:pt x="707373" y="816746"/>
                </a:cubicBezTo>
                <a:cubicBezTo>
                  <a:pt x="703188" y="808376"/>
                  <a:pt x="704341" y="797420"/>
                  <a:pt x="698495" y="790113"/>
                </a:cubicBezTo>
                <a:cubicBezTo>
                  <a:pt x="691830" y="781782"/>
                  <a:pt x="680740" y="778276"/>
                  <a:pt x="671862" y="772358"/>
                </a:cubicBezTo>
                <a:cubicBezTo>
                  <a:pt x="656446" y="726104"/>
                  <a:pt x="673084" y="762787"/>
                  <a:pt x="645229" y="727969"/>
                </a:cubicBezTo>
                <a:cubicBezTo>
                  <a:pt x="608907" y="682567"/>
                  <a:pt x="646170" y="720501"/>
                  <a:pt x="609719" y="665825"/>
                </a:cubicBezTo>
                <a:cubicBezTo>
                  <a:pt x="605076" y="658861"/>
                  <a:pt x="597192" y="654606"/>
                  <a:pt x="591963" y="648070"/>
                </a:cubicBezTo>
                <a:cubicBezTo>
                  <a:pt x="545572" y="590083"/>
                  <a:pt x="598145" y="652230"/>
                  <a:pt x="565330" y="594804"/>
                </a:cubicBezTo>
                <a:cubicBezTo>
                  <a:pt x="549243" y="566652"/>
                  <a:pt x="534683" y="560143"/>
                  <a:pt x="520942" y="532660"/>
                </a:cubicBezTo>
                <a:cubicBezTo>
                  <a:pt x="516757" y="524290"/>
                  <a:pt x="516249" y="514397"/>
                  <a:pt x="512064" y="506027"/>
                </a:cubicBezTo>
                <a:cubicBezTo>
                  <a:pt x="507292" y="496484"/>
                  <a:pt x="498642" y="489144"/>
                  <a:pt x="494309" y="479394"/>
                </a:cubicBezTo>
                <a:cubicBezTo>
                  <a:pt x="486708" y="462291"/>
                  <a:pt x="482472" y="443883"/>
                  <a:pt x="476554" y="426128"/>
                </a:cubicBezTo>
                <a:cubicBezTo>
                  <a:pt x="473595" y="417250"/>
                  <a:pt x="469946" y="408573"/>
                  <a:pt x="467676" y="399495"/>
                </a:cubicBezTo>
                <a:cubicBezTo>
                  <a:pt x="466019" y="392867"/>
                  <a:pt x="455377" y="346445"/>
                  <a:pt x="449921" y="337352"/>
                </a:cubicBezTo>
                <a:cubicBezTo>
                  <a:pt x="445615" y="330175"/>
                  <a:pt x="438084" y="325515"/>
                  <a:pt x="432165" y="319596"/>
                </a:cubicBezTo>
                <a:lnTo>
                  <a:pt x="423288" y="284086"/>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3059832" y="3615270"/>
            <a:ext cx="1127232" cy="430887"/>
          </a:xfrm>
          <a:prstGeom prst="rect">
            <a:avLst/>
          </a:prstGeom>
          <a:noFill/>
        </p:spPr>
        <p:txBody>
          <a:bodyPr wrap="none" rtlCol="0">
            <a:spAutoFit/>
          </a:bodyPr>
          <a:lstStyle/>
          <a:p>
            <a:r>
              <a:rPr lang="en-CA" sz="22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 reds</a:t>
            </a:r>
            <a:endParaRPr lang="en-CA" sz="22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TextBox 6"/>
          <p:cNvSpPr txBox="1"/>
          <p:nvPr/>
        </p:nvSpPr>
        <p:spPr>
          <a:xfrm>
            <a:off x="1835696" y="1099590"/>
            <a:ext cx="1535998" cy="430887"/>
          </a:xfrm>
          <a:prstGeom prst="rect">
            <a:avLst/>
          </a:prstGeom>
          <a:noFill/>
        </p:spPr>
        <p:txBody>
          <a:bodyPr wrap="none" rtlCol="0">
            <a:spAutoFit/>
          </a:bodyPr>
          <a:lstStyle/>
          <a:p>
            <a:r>
              <a:rPr lang="en-CA" sz="22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20-25 reds</a:t>
            </a:r>
            <a:endParaRPr lang="en-CA" sz="22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Freeform 7"/>
          <p:cNvSpPr/>
          <p:nvPr/>
        </p:nvSpPr>
        <p:spPr>
          <a:xfrm>
            <a:off x="4367814" y="4039224"/>
            <a:ext cx="355106" cy="577164"/>
          </a:xfrm>
          <a:custGeom>
            <a:avLst/>
            <a:gdLst>
              <a:gd name="connsiteX0" fmla="*/ 186431 w 355106"/>
              <a:gd name="connsiteY0" fmla="*/ 116 h 577164"/>
              <a:gd name="connsiteX1" fmla="*/ 124287 w 355106"/>
              <a:gd name="connsiteY1" fmla="*/ 17871 h 577164"/>
              <a:gd name="connsiteX2" fmla="*/ 97654 w 355106"/>
              <a:gd name="connsiteY2" fmla="*/ 26749 h 577164"/>
              <a:gd name="connsiteX3" fmla="*/ 88776 w 355106"/>
              <a:gd name="connsiteY3" fmla="*/ 62259 h 577164"/>
              <a:gd name="connsiteX4" fmla="*/ 71021 w 355106"/>
              <a:gd name="connsiteY4" fmla="*/ 115526 h 577164"/>
              <a:gd name="connsiteX5" fmla="*/ 62143 w 355106"/>
              <a:gd name="connsiteY5" fmla="*/ 142159 h 577164"/>
              <a:gd name="connsiteX6" fmla="*/ 53266 w 355106"/>
              <a:gd name="connsiteY6" fmla="*/ 177669 h 577164"/>
              <a:gd name="connsiteX7" fmla="*/ 35510 w 355106"/>
              <a:gd name="connsiteY7" fmla="*/ 195425 h 577164"/>
              <a:gd name="connsiteX8" fmla="*/ 17755 w 355106"/>
              <a:gd name="connsiteY8" fmla="*/ 248691 h 577164"/>
              <a:gd name="connsiteX9" fmla="*/ 8877 w 355106"/>
              <a:gd name="connsiteY9" fmla="*/ 275324 h 577164"/>
              <a:gd name="connsiteX10" fmla="*/ 0 w 355106"/>
              <a:gd name="connsiteY10" fmla="*/ 310834 h 577164"/>
              <a:gd name="connsiteX11" fmla="*/ 8877 w 355106"/>
              <a:gd name="connsiteY11" fmla="*/ 390733 h 577164"/>
              <a:gd name="connsiteX12" fmla="*/ 53266 w 355106"/>
              <a:gd name="connsiteY12" fmla="*/ 470632 h 577164"/>
              <a:gd name="connsiteX13" fmla="*/ 71021 w 355106"/>
              <a:gd name="connsiteY13" fmla="*/ 488388 h 577164"/>
              <a:gd name="connsiteX14" fmla="*/ 106532 w 355106"/>
              <a:gd name="connsiteY14" fmla="*/ 541654 h 577164"/>
              <a:gd name="connsiteX15" fmla="*/ 133165 w 355106"/>
              <a:gd name="connsiteY15" fmla="*/ 559409 h 577164"/>
              <a:gd name="connsiteX16" fmla="*/ 186431 w 355106"/>
              <a:gd name="connsiteY16" fmla="*/ 577164 h 577164"/>
              <a:gd name="connsiteX17" fmla="*/ 292963 w 355106"/>
              <a:gd name="connsiteY17" fmla="*/ 568287 h 577164"/>
              <a:gd name="connsiteX18" fmla="*/ 346229 w 355106"/>
              <a:gd name="connsiteY18" fmla="*/ 550531 h 577164"/>
              <a:gd name="connsiteX19" fmla="*/ 355106 w 355106"/>
              <a:gd name="connsiteY19" fmla="*/ 515021 h 577164"/>
              <a:gd name="connsiteX20" fmla="*/ 337351 w 355106"/>
              <a:gd name="connsiteY20" fmla="*/ 399611 h 577164"/>
              <a:gd name="connsiteX21" fmla="*/ 328473 w 355106"/>
              <a:gd name="connsiteY21" fmla="*/ 346345 h 577164"/>
              <a:gd name="connsiteX22" fmla="*/ 310718 w 355106"/>
              <a:gd name="connsiteY22" fmla="*/ 293079 h 577164"/>
              <a:gd name="connsiteX23" fmla="*/ 301840 w 355106"/>
              <a:gd name="connsiteY23" fmla="*/ 257568 h 577164"/>
              <a:gd name="connsiteX24" fmla="*/ 275207 w 355106"/>
              <a:gd name="connsiteY24" fmla="*/ 177669 h 577164"/>
              <a:gd name="connsiteX25" fmla="*/ 248574 w 355106"/>
              <a:gd name="connsiteY25" fmla="*/ 97770 h 577164"/>
              <a:gd name="connsiteX26" fmla="*/ 239697 w 355106"/>
              <a:gd name="connsiteY26" fmla="*/ 71137 h 577164"/>
              <a:gd name="connsiteX27" fmla="*/ 221941 w 355106"/>
              <a:gd name="connsiteY27" fmla="*/ 53382 h 577164"/>
              <a:gd name="connsiteX28" fmla="*/ 213064 w 355106"/>
              <a:gd name="connsiteY28" fmla="*/ 26749 h 577164"/>
              <a:gd name="connsiteX29" fmla="*/ 186431 w 355106"/>
              <a:gd name="connsiteY29" fmla="*/ 116 h 5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5106" h="577164">
                <a:moveTo>
                  <a:pt x="186431" y="116"/>
                </a:moveTo>
                <a:cubicBezTo>
                  <a:pt x="171635" y="-1364"/>
                  <a:pt x="144922" y="11681"/>
                  <a:pt x="124287" y="17871"/>
                </a:cubicBezTo>
                <a:cubicBezTo>
                  <a:pt x="115324" y="20560"/>
                  <a:pt x="103500" y="19442"/>
                  <a:pt x="97654" y="26749"/>
                </a:cubicBezTo>
                <a:cubicBezTo>
                  <a:pt x="90032" y="36276"/>
                  <a:pt x="92282" y="50573"/>
                  <a:pt x="88776" y="62259"/>
                </a:cubicBezTo>
                <a:cubicBezTo>
                  <a:pt x="83398" y="80186"/>
                  <a:pt x="76939" y="97770"/>
                  <a:pt x="71021" y="115526"/>
                </a:cubicBezTo>
                <a:cubicBezTo>
                  <a:pt x="68062" y="124404"/>
                  <a:pt x="64413" y="133080"/>
                  <a:pt x="62143" y="142159"/>
                </a:cubicBezTo>
                <a:cubicBezTo>
                  <a:pt x="59184" y="153996"/>
                  <a:pt x="58722" y="166756"/>
                  <a:pt x="53266" y="177669"/>
                </a:cubicBezTo>
                <a:cubicBezTo>
                  <a:pt x="49523" y="185156"/>
                  <a:pt x="41429" y="189506"/>
                  <a:pt x="35510" y="195425"/>
                </a:cubicBezTo>
                <a:lnTo>
                  <a:pt x="17755" y="248691"/>
                </a:lnTo>
                <a:cubicBezTo>
                  <a:pt x="14796" y="257569"/>
                  <a:pt x="11147" y="266245"/>
                  <a:pt x="8877" y="275324"/>
                </a:cubicBezTo>
                <a:lnTo>
                  <a:pt x="0" y="310834"/>
                </a:lnTo>
                <a:cubicBezTo>
                  <a:pt x="2959" y="337467"/>
                  <a:pt x="4472" y="364301"/>
                  <a:pt x="8877" y="390733"/>
                </a:cubicBezTo>
                <a:cubicBezTo>
                  <a:pt x="13342" y="417525"/>
                  <a:pt x="38015" y="455380"/>
                  <a:pt x="53266" y="470632"/>
                </a:cubicBezTo>
                <a:cubicBezTo>
                  <a:pt x="59184" y="476551"/>
                  <a:pt x="65999" y="481692"/>
                  <a:pt x="71021" y="488388"/>
                </a:cubicBezTo>
                <a:cubicBezTo>
                  <a:pt x="83825" y="505460"/>
                  <a:pt x="88777" y="529817"/>
                  <a:pt x="106532" y="541654"/>
                </a:cubicBezTo>
                <a:cubicBezTo>
                  <a:pt x="115410" y="547572"/>
                  <a:pt x="123415" y="555076"/>
                  <a:pt x="133165" y="559409"/>
                </a:cubicBezTo>
                <a:cubicBezTo>
                  <a:pt x="150268" y="567010"/>
                  <a:pt x="186431" y="577164"/>
                  <a:pt x="186431" y="577164"/>
                </a:cubicBezTo>
                <a:cubicBezTo>
                  <a:pt x="221942" y="574205"/>
                  <a:pt x="257814" y="574145"/>
                  <a:pt x="292963" y="568287"/>
                </a:cubicBezTo>
                <a:cubicBezTo>
                  <a:pt x="311424" y="565210"/>
                  <a:pt x="346229" y="550531"/>
                  <a:pt x="346229" y="550531"/>
                </a:cubicBezTo>
                <a:cubicBezTo>
                  <a:pt x="349188" y="538694"/>
                  <a:pt x="355106" y="527222"/>
                  <a:pt x="355106" y="515021"/>
                </a:cubicBezTo>
                <a:cubicBezTo>
                  <a:pt x="355106" y="373915"/>
                  <a:pt x="352548" y="467994"/>
                  <a:pt x="337351" y="399611"/>
                </a:cubicBezTo>
                <a:cubicBezTo>
                  <a:pt x="333446" y="382039"/>
                  <a:pt x="332839" y="363808"/>
                  <a:pt x="328473" y="346345"/>
                </a:cubicBezTo>
                <a:cubicBezTo>
                  <a:pt x="323934" y="328188"/>
                  <a:pt x="315257" y="311236"/>
                  <a:pt x="310718" y="293079"/>
                </a:cubicBezTo>
                <a:cubicBezTo>
                  <a:pt x="307759" y="281242"/>
                  <a:pt x="305346" y="269255"/>
                  <a:pt x="301840" y="257568"/>
                </a:cubicBezTo>
                <a:cubicBezTo>
                  <a:pt x="301825" y="257518"/>
                  <a:pt x="279654" y="191010"/>
                  <a:pt x="275207" y="177669"/>
                </a:cubicBezTo>
                <a:lnTo>
                  <a:pt x="248574" y="97770"/>
                </a:lnTo>
                <a:cubicBezTo>
                  <a:pt x="245615" y="88892"/>
                  <a:pt x="246314" y="77754"/>
                  <a:pt x="239697" y="71137"/>
                </a:cubicBezTo>
                <a:lnTo>
                  <a:pt x="221941" y="53382"/>
                </a:lnTo>
                <a:cubicBezTo>
                  <a:pt x="218982" y="44504"/>
                  <a:pt x="220679" y="32188"/>
                  <a:pt x="213064" y="26749"/>
                </a:cubicBezTo>
                <a:cubicBezTo>
                  <a:pt x="197834" y="15870"/>
                  <a:pt x="201227" y="1596"/>
                  <a:pt x="186431" y="116"/>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3975420" y="4653136"/>
            <a:ext cx="718466" cy="430887"/>
          </a:xfrm>
          <a:prstGeom prst="rect">
            <a:avLst/>
          </a:prstGeom>
          <a:noFill/>
        </p:spPr>
        <p:txBody>
          <a:bodyPr wrap="none" rtlCol="0">
            <a:spAutoFit/>
          </a:bodyPr>
          <a:lstStyle/>
          <a:p>
            <a:r>
              <a:rPr lang="en-CA" sz="2200"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spot</a:t>
            </a:r>
            <a:endParaRPr lang="en-CA" sz="22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ctangle 10"/>
          <p:cNvSpPr/>
          <p:nvPr/>
        </p:nvSpPr>
        <p:spPr>
          <a:xfrm>
            <a:off x="4868922" y="404664"/>
            <a:ext cx="4572000" cy="5201424"/>
          </a:xfrm>
          <a:prstGeom prst="rect">
            <a:avLst/>
          </a:prstGeom>
        </p:spPr>
        <p:txBody>
          <a:bodyPr>
            <a:spAutoFit/>
          </a:bodyPr>
          <a:lstStyle/>
          <a:p>
            <a:pPr>
              <a:spcBef>
                <a:spcPct val="0"/>
              </a:spcBef>
              <a:spcAft>
                <a:spcPts val="600"/>
              </a:spcAft>
              <a:defRPr/>
            </a:pPr>
            <a:r>
              <a:rPr lang="en-CA" sz="28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Detailed aerial surveys:</a:t>
            </a:r>
            <a:endParaRPr lang="en-CA"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spcBef>
                <a:spcPct val="0"/>
              </a:spcBef>
              <a:spcAft>
                <a:spcPts val="600"/>
              </a:spcAft>
              <a:defRPr/>
            </a:pPr>
            <a:endParaRPr lang="en-GB" sz="2400" dirty="0">
              <a:solidFill>
                <a:srgbClr val="996633"/>
              </a:solidFill>
              <a:latin typeface="Arial" panose="020B0604020202020204" pitchFamily="34" charset="0"/>
              <a:cs typeface="Arial" panose="020B0604020202020204" pitchFamily="34" charset="0"/>
            </a:endParaRPr>
          </a:p>
          <a:p>
            <a:pPr marL="266700" indent="-266700" fontAlgn="auto">
              <a:lnSpc>
                <a:spcPct val="100000"/>
              </a:lnSpc>
              <a:spcBef>
                <a:spcPct val="0"/>
              </a:spcBef>
              <a:spcAft>
                <a:spcPts val="1200"/>
              </a:spcAft>
              <a:buFont typeface="Arial" panose="020B0604020202020204" pitchFamily="34" charset="0"/>
              <a:buChar char="•"/>
              <a:defRPr/>
            </a:pPr>
            <a:r>
              <a:rPr lang="en-CA" sz="2400" dirty="0" smtClean="0">
                <a:solidFill>
                  <a:srgbClr val="663300"/>
                </a:solidFill>
                <a:latin typeface="Arial" panose="020B0604020202020204" pitchFamily="34" charset="0"/>
                <a:cs typeface="Arial" panose="020B0604020202020204" pitchFamily="34" charset="0"/>
              </a:rPr>
              <a:t>Start as soon as the majority of trees have faded</a:t>
            </a:r>
          </a:p>
          <a:p>
            <a:pPr marL="266700" indent="-266700" fontAlgn="auto">
              <a:lnSpc>
                <a:spcPct val="100000"/>
              </a:lnSpc>
              <a:spcBef>
                <a:spcPct val="0"/>
              </a:spcBef>
              <a:spcAft>
                <a:spcPts val="1200"/>
              </a:spcAft>
              <a:buFont typeface="Arial" panose="020B0604020202020204" pitchFamily="34" charset="0"/>
              <a:buChar char="•"/>
              <a:defRPr/>
            </a:pPr>
            <a:r>
              <a:rPr lang="en-CA" sz="2400" dirty="0" smtClean="0">
                <a:solidFill>
                  <a:srgbClr val="663300"/>
                </a:solidFill>
                <a:latin typeface="Arial" panose="020B0604020202020204" pitchFamily="34" charset="0"/>
                <a:cs typeface="Arial" panose="020B0604020202020204" pitchFamily="34" charset="0"/>
              </a:rPr>
              <a:t>DFB is spatially discrete - patches </a:t>
            </a:r>
            <a:r>
              <a:rPr lang="en-CA" sz="2400" dirty="0">
                <a:solidFill>
                  <a:srgbClr val="663300"/>
                </a:solidFill>
                <a:latin typeface="Arial" panose="020B0604020202020204" pitchFamily="34" charset="0"/>
                <a:cs typeface="Arial" panose="020B0604020202020204" pitchFamily="34" charset="0"/>
              </a:rPr>
              <a:t>(&gt;10 trees) or spots (1-10 </a:t>
            </a:r>
            <a:r>
              <a:rPr lang="en-CA" sz="2400" dirty="0" smtClean="0">
                <a:solidFill>
                  <a:srgbClr val="663300"/>
                </a:solidFill>
                <a:latin typeface="Arial" panose="020B0604020202020204" pitchFamily="34" charset="0"/>
                <a:cs typeface="Arial" panose="020B0604020202020204" pitchFamily="34" charset="0"/>
              </a:rPr>
              <a:t>trees)</a:t>
            </a:r>
          </a:p>
          <a:p>
            <a:pPr marL="266700" indent="-266700" fontAlgn="auto">
              <a:lnSpc>
                <a:spcPct val="100000"/>
              </a:lnSpc>
              <a:spcBef>
                <a:spcPct val="0"/>
              </a:spcBef>
              <a:spcAft>
                <a:spcPts val="1200"/>
              </a:spcAft>
              <a:buFont typeface="Arial" panose="020B0604020202020204" pitchFamily="34" charset="0"/>
              <a:buChar char="•"/>
              <a:defRPr/>
            </a:pPr>
            <a:r>
              <a:rPr lang="en-CA" sz="2400" dirty="0" smtClean="0">
                <a:solidFill>
                  <a:srgbClr val="663300"/>
                </a:solidFill>
                <a:latin typeface="Arial" panose="020B0604020202020204" pitchFamily="34" charset="0"/>
                <a:cs typeface="Arial" panose="020B0604020202020204" pitchFamily="34" charset="0"/>
              </a:rPr>
              <a:t>Attacked trees (2017 attack) are chlorotic to a pinky-red</a:t>
            </a:r>
          </a:p>
          <a:p>
            <a:pPr marL="266700" indent="-266700" fontAlgn="auto">
              <a:lnSpc>
                <a:spcPct val="100000"/>
              </a:lnSpc>
              <a:spcBef>
                <a:spcPct val="0"/>
              </a:spcBef>
              <a:spcAft>
                <a:spcPts val="1200"/>
              </a:spcAft>
              <a:buFont typeface="Arial" panose="020B0604020202020204" pitchFamily="34" charset="0"/>
              <a:buChar char="•"/>
              <a:defRPr/>
            </a:pPr>
            <a:r>
              <a:rPr lang="en-CA" sz="2400" dirty="0" smtClean="0">
                <a:solidFill>
                  <a:srgbClr val="663300"/>
                </a:solidFill>
                <a:latin typeface="Arial" panose="020B0604020202020204" pitchFamily="34" charset="0"/>
                <a:cs typeface="Arial" panose="020B0604020202020204" pitchFamily="34" charset="0"/>
              </a:rPr>
              <a:t>Dark red or grey are usually old attacks (contain no DFB) and NOT MAPPED</a:t>
            </a:r>
            <a:r>
              <a:rPr lang="en-GB" sz="2400" dirty="0" smtClean="0">
                <a:solidFill>
                  <a:srgbClr val="663300"/>
                </a:solidFill>
                <a:latin typeface="Arial" panose="020B0604020202020204" pitchFamily="34" charset="0"/>
                <a:cs typeface="Arial" panose="020B0604020202020204" pitchFamily="34" charset="0"/>
              </a:rPr>
              <a:t> </a:t>
            </a:r>
            <a:endParaRPr lang="en-CA" sz="2400" dirty="0"/>
          </a:p>
        </p:txBody>
      </p:sp>
    </p:spTree>
    <p:extLst>
      <p:ext uri="{BB962C8B-B14F-4D97-AF65-F5344CB8AC3E}">
        <p14:creationId xmlns:p14="http://schemas.microsoft.com/office/powerpoint/2010/main" val="310687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608" y="1124744"/>
            <a:ext cx="7454827" cy="5591120"/>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6" name="TextBox 5"/>
          <p:cNvSpPr txBox="1"/>
          <p:nvPr/>
        </p:nvSpPr>
        <p:spPr>
          <a:xfrm>
            <a:off x="323528" y="178986"/>
            <a:ext cx="8568952" cy="830997"/>
          </a:xfrm>
          <a:prstGeom prst="rect">
            <a:avLst/>
          </a:prstGeom>
          <a:noFill/>
        </p:spPr>
        <p:txBody>
          <a:bodyPr wrap="square" rtlCol="0">
            <a:spAutoFit/>
          </a:bodyPr>
          <a:lstStyle/>
          <a:p>
            <a:pPr marL="342900" indent="-342900">
              <a:buFont typeface="Arial" panose="020B0604020202020204" pitchFamily="34" charset="0"/>
              <a:buChar char="•"/>
            </a:pPr>
            <a:r>
              <a:rPr lang="en-CA" sz="2400" dirty="0" smtClean="0">
                <a:solidFill>
                  <a:srgbClr val="663300"/>
                </a:solidFill>
                <a:latin typeface="Arial" panose="020B0604020202020204" pitchFamily="34" charset="0"/>
                <a:cs typeface="Arial" panose="020B0604020202020204" pitchFamily="34" charset="0"/>
              </a:rPr>
              <a:t>Scorched crowns and DFB hard to differentiate from the air.</a:t>
            </a:r>
          </a:p>
          <a:p>
            <a:pPr marL="342900" indent="-342900">
              <a:buFont typeface="Arial" panose="020B0604020202020204" pitchFamily="34" charset="0"/>
              <a:buChar char="•"/>
            </a:pPr>
            <a:r>
              <a:rPr lang="en-CA" sz="2400" dirty="0" smtClean="0">
                <a:solidFill>
                  <a:srgbClr val="663300"/>
                </a:solidFill>
                <a:latin typeface="Arial" panose="020B0604020202020204" pitchFamily="34" charset="0"/>
                <a:cs typeface="Arial" panose="020B0604020202020204" pitchFamily="34" charset="0"/>
              </a:rPr>
              <a:t>Fly and map </a:t>
            </a:r>
            <a:r>
              <a:rPr lang="en-CA" sz="2400" u="sng" dirty="0" smtClean="0">
                <a:solidFill>
                  <a:srgbClr val="663300"/>
                </a:solidFill>
                <a:latin typeface="Arial" panose="020B0604020202020204" pitchFamily="34" charset="0"/>
                <a:cs typeface="Arial" panose="020B0604020202020204" pitchFamily="34" charset="0"/>
              </a:rPr>
              <a:t>only</a:t>
            </a:r>
            <a:r>
              <a:rPr lang="en-CA" sz="2400" dirty="0" smtClean="0">
                <a:solidFill>
                  <a:srgbClr val="663300"/>
                </a:solidFill>
                <a:latin typeface="Arial" panose="020B0604020202020204" pitchFamily="34" charset="0"/>
                <a:cs typeface="Arial" panose="020B0604020202020204" pitchFamily="34" charset="0"/>
              </a:rPr>
              <a:t> outer perimeter of fires.</a:t>
            </a:r>
            <a:endParaRPr lang="en-CA" sz="2400" dirty="0">
              <a:solidFill>
                <a:srgbClr val="6633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241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BEBA8EAE-BF5A-486C-A8C5-ECC9F3942E4B}">
                <a14:imgProps xmlns:a14="http://schemas.microsoft.com/office/drawing/2010/main">
                  <a14:imgLayer r:embed="rId3">
                    <a14:imgEffect>
                      <a14:sharpenSoften amount="2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6517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332656"/>
            <a:ext cx="7272808" cy="1384995"/>
          </a:xfrm>
          <a:prstGeom prst="rect">
            <a:avLst/>
          </a:prstGeom>
          <a:noFill/>
        </p:spPr>
        <p:txBody>
          <a:bodyPr wrap="square" rtlCol="0">
            <a:spAutoFit/>
          </a:bodyPr>
          <a:lstStyle/>
          <a:p>
            <a:pPr marL="742950" indent="-742950">
              <a:buFont typeface="+mj-lt"/>
              <a:buAutoNum type="arabicPeriod" startAt="3"/>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Detection</a:t>
            </a:r>
          </a:p>
          <a:p>
            <a:pPr marL="1793875" indent="-896938">
              <a:buFont typeface="+mj-lt"/>
              <a:buAutoNum type="alphaLcParenR" startAt="3"/>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Ground</a:t>
            </a:r>
            <a:endParaRPr lang="en-CA" sz="4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Rectangle 2">
            <a:extLst>
              <a:ext uri="{FF2B5EF4-FFF2-40B4-BE49-F238E27FC236}">
                <a16:creationId xmlns="" xmlns:a16="http://schemas.microsoft.com/office/drawing/2014/main" id="{06ED4C4E-C122-4822-81D0-8A481C218368}"/>
              </a:ext>
            </a:extLst>
          </p:cNvPr>
          <p:cNvSpPr/>
          <p:nvPr/>
        </p:nvSpPr>
        <p:spPr>
          <a:xfrm>
            <a:off x="539552" y="1916832"/>
            <a:ext cx="4896544" cy="3088025"/>
          </a:xfrm>
          <a:prstGeom prst="rect">
            <a:avLst/>
          </a:prstGeom>
          <a:noFill/>
        </p:spPr>
        <p:txBody>
          <a:bodyPr wrap="square" rtlCol="0">
            <a:spAutoFit/>
          </a:bodyPr>
          <a:lstStyle/>
          <a:p>
            <a:pPr marL="514350" indent="-514350">
              <a:spcAft>
                <a:spcPts val="1600"/>
              </a:spcAft>
              <a:buFont typeface="+mj-lt"/>
              <a:buAutoNum type="arabicPeriod"/>
            </a:pPr>
            <a:r>
              <a:rPr lang="en-CA" sz="2400" dirty="0" smtClean="0">
                <a:solidFill>
                  <a:srgbClr val="663300"/>
                </a:solidFill>
                <a:latin typeface="Arial" panose="020B0604020202020204" pitchFamily="34" charset="0"/>
                <a:cs typeface="Arial" panose="020B0604020202020204" pitchFamily="34" charset="0"/>
              </a:rPr>
              <a:t>Ground survey in stands identified as High Hazard and Risk inside fire perimeter</a:t>
            </a:r>
          </a:p>
          <a:p>
            <a:pPr marL="514350" indent="-514350">
              <a:spcAft>
                <a:spcPts val="1600"/>
              </a:spcAft>
              <a:buFont typeface="+mj-lt"/>
              <a:buAutoNum type="arabicPeriod"/>
            </a:pPr>
            <a:r>
              <a:rPr lang="en-CA" sz="2400" dirty="0" smtClean="0">
                <a:solidFill>
                  <a:srgbClr val="663300"/>
                </a:solidFill>
                <a:latin typeface="Arial" panose="020B0604020202020204" pitchFamily="34" charset="0"/>
                <a:cs typeface="Arial" panose="020B0604020202020204" pitchFamily="34" charset="0"/>
              </a:rPr>
              <a:t>Prioritize ground surveys by Fire Severity</a:t>
            </a:r>
            <a:endParaRPr lang="en-CA" sz="2400" dirty="0">
              <a:solidFill>
                <a:srgbClr val="663300"/>
              </a:solidFill>
              <a:latin typeface="Arial" panose="020B0604020202020204" pitchFamily="34" charset="0"/>
              <a:cs typeface="Arial" panose="020B0604020202020204" pitchFamily="34" charset="0"/>
            </a:endParaRPr>
          </a:p>
          <a:p>
            <a:pPr algn="ctr">
              <a:spcAft>
                <a:spcPts val="1600"/>
              </a:spcAft>
            </a:pPr>
            <a:r>
              <a:rPr lang="en-CA" sz="2400" dirty="0" smtClean="0">
                <a:solidFill>
                  <a:srgbClr val="C00000"/>
                </a:solidFill>
                <a:latin typeface="Arial" panose="020B0604020202020204" pitchFamily="34" charset="0"/>
                <a:cs typeface="Arial" panose="020B0604020202020204" pitchFamily="34" charset="0"/>
              </a:rPr>
              <a:t>(it is now to late to influence </a:t>
            </a:r>
            <a:r>
              <a:rPr lang="en-CA" sz="2400" u="sng" dirty="0" smtClean="0">
                <a:solidFill>
                  <a:srgbClr val="C00000"/>
                </a:solidFill>
                <a:latin typeface="Arial" panose="020B0604020202020204" pitchFamily="34" charset="0"/>
                <a:cs typeface="Arial" panose="020B0604020202020204" pitchFamily="34" charset="0"/>
              </a:rPr>
              <a:t>where</a:t>
            </a:r>
            <a:r>
              <a:rPr lang="en-CA" sz="2400" dirty="0" smtClean="0">
                <a:solidFill>
                  <a:srgbClr val="C00000"/>
                </a:solidFill>
                <a:latin typeface="Arial" panose="020B0604020202020204" pitchFamily="34" charset="0"/>
                <a:cs typeface="Arial" panose="020B0604020202020204" pitchFamily="34" charset="0"/>
              </a:rPr>
              <a:t> DFB will attack this year)</a:t>
            </a:r>
            <a:endParaRPr lang="en-CA" sz="2400" dirty="0">
              <a:solidFill>
                <a:srgbClr val="C00000"/>
              </a:solidFill>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4837593" y="715135"/>
            <a:ext cx="4788024" cy="3591018"/>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14" name="Picture 13"/>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0000"/>
                    </a14:imgEffect>
                    <a14:imgEffect>
                      <a14:brightnessContrast bright="5000" contrast="10000"/>
                    </a14:imgEffect>
                  </a14:imgLayer>
                </a14:imgProps>
              </a:ext>
              <a:ext uri="{28A0092B-C50C-407E-A947-70E740481C1C}">
                <a14:useLocalDpi xmlns:a14="http://schemas.microsoft.com/office/drawing/2010/main"/>
              </a:ext>
            </a:extLst>
          </a:blip>
          <a:srcRect l="32118" r="41871"/>
          <a:stretch/>
        </p:blipFill>
        <p:spPr>
          <a:xfrm rot="5400000">
            <a:off x="5935317" y="3637988"/>
            <a:ext cx="1592319" cy="4591275"/>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15" name="Picture 14"/>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a:ext>
            </a:extLst>
          </a:blip>
          <a:srcRect l="6602" t="3560" r="19417" b="9969"/>
          <a:stretch/>
        </p:blipFill>
        <p:spPr>
          <a:xfrm>
            <a:off x="1619672" y="5088533"/>
            <a:ext cx="1872208" cy="1641253"/>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Tree>
    <p:extLst>
      <p:ext uri="{BB962C8B-B14F-4D97-AF65-F5344CB8AC3E}">
        <p14:creationId xmlns:p14="http://schemas.microsoft.com/office/powerpoint/2010/main" val="3451370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564872" cy="954107"/>
          </a:xfrm>
          <a:prstGeom prst="rect">
            <a:avLst/>
          </a:prstGeom>
        </p:spPr>
        <p:txBody>
          <a:bodyPr wrap="square">
            <a:spAutoFit/>
          </a:bodyPr>
          <a:lstStyle/>
          <a:p>
            <a:pPr fontAlgn="ctr">
              <a:spcAft>
                <a:spcPts val="1000"/>
              </a:spcAft>
            </a:pPr>
            <a:r>
              <a:rPr lang="en-US"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Distance of new attack from previous year attack centers:</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b="8064"/>
          <a:stretch/>
        </p:blipFill>
        <p:spPr>
          <a:xfrm>
            <a:off x="971600" y="2753333"/>
            <a:ext cx="6552728" cy="4016187"/>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cxnSp>
        <p:nvCxnSpPr>
          <p:cNvPr id="4" name="Straight Arrow Connector 3"/>
          <p:cNvCxnSpPr/>
          <p:nvPr/>
        </p:nvCxnSpPr>
        <p:spPr>
          <a:xfrm flipH="1" flipV="1">
            <a:off x="4716016" y="4756435"/>
            <a:ext cx="1473390" cy="69914"/>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95536" y="1552639"/>
            <a:ext cx="8496944" cy="959237"/>
          </a:xfrm>
          <a:prstGeom prst="rect">
            <a:avLst/>
          </a:prstGeom>
        </p:spPr>
        <p:txBody>
          <a:bodyPr wrap="square">
            <a:spAutoFit/>
          </a:bodyPr>
          <a:lstStyle/>
          <a:p>
            <a:pPr marL="266700" lvl="1" indent="-266700" fontAlgn="ctr">
              <a:spcAft>
                <a:spcPts val="1000"/>
              </a:spcAft>
              <a:buFont typeface="Arial" panose="020B0604020202020204" pitchFamily="34" charset="0"/>
              <a:buChar char="•"/>
            </a:pPr>
            <a:r>
              <a:rPr lang="en-US" sz="2400" dirty="0">
                <a:solidFill>
                  <a:srgbClr val="663300"/>
                </a:solidFill>
                <a:latin typeface="Arial" panose="020B0604020202020204" pitchFamily="34" charset="0"/>
                <a:cs typeface="Arial" panose="020B0604020202020204" pitchFamily="34" charset="0"/>
              </a:rPr>
              <a:t>Unpredictable, 50m to 200m away from brood trees</a:t>
            </a:r>
          </a:p>
          <a:p>
            <a:pPr marL="266700" lvl="1" indent="-266700" fontAlgn="ctr">
              <a:spcAft>
                <a:spcPts val="1000"/>
              </a:spcAft>
              <a:buFont typeface="Arial" panose="020B0604020202020204" pitchFamily="34" charset="0"/>
              <a:buChar char="•"/>
            </a:pPr>
            <a:r>
              <a:rPr lang="en-US" sz="2400" dirty="0">
                <a:solidFill>
                  <a:srgbClr val="663300"/>
                </a:solidFill>
                <a:latin typeface="Arial" panose="020B0604020202020204" pitchFamily="34" charset="0"/>
                <a:cs typeface="Arial" panose="020B0604020202020204" pitchFamily="34" charset="0"/>
              </a:rPr>
              <a:t>reduced dispersal may occur as population vigor declines</a:t>
            </a:r>
            <a:endParaRPr lang="en-CA" sz="2400" dirty="0">
              <a:solidFill>
                <a:srgbClr val="6633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08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6ED4C4E-C122-4822-81D0-8A481C218368}"/>
              </a:ext>
            </a:extLst>
          </p:cNvPr>
          <p:cNvSpPr/>
          <p:nvPr/>
        </p:nvSpPr>
        <p:spPr>
          <a:xfrm>
            <a:off x="251520" y="332656"/>
            <a:ext cx="8352928" cy="830997"/>
          </a:xfrm>
          <a:prstGeom prst="rect">
            <a:avLst/>
          </a:prstGeom>
          <a:noFill/>
        </p:spPr>
        <p:txBody>
          <a:bodyPr wrap="square" rtlCol="0">
            <a:spAutoFit/>
          </a:bodyPr>
          <a:lstStyle/>
          <a:p>
            <a:pPr marL="514350" indent="-514350">
              <a:spcAft>
                <a:spcPts val="1600"/>
              </a:spcAft>
              <a:buFont typeface="+mj-lt"/>
              <a:buAutoNum type="arabicPeriod" startAt="3"/>
            </a:pPr>
            <a:r>
              <a:rPr lang="en-CA" sz="2400" dirty="0" smtClean="0">
                <a:solidFill>
                  <a:srgbClr val="663300"/>
                </a:solidFill>
                <a:latin typeface="Arial" panose="020B0604020202020204" pitchFamily="34" charset="0"/>
                <a:cs typeface="Arial" panose="020B0604020202020204" pitchFamily="34" charset="0"/>
              </a:rPr>
              <a:t>Check all fire guards (cut trees) for DFB attack – prioritize for removal</a:t>
            </a:r>
          </a:p>
        </p:txBody>
      </p:sp>
      <p:pic>
        <p:nvPicPr>
          <p:cNvPr id="3" name="Picture 2"/>
          <p:cNvPicPr>
            <a:picLocks noChangeAspect="1"/>
          </p:cNvPicPr>
          <p:nvPr/>
        </p:nvPicPr>
        <p:blipFill>
          <a:blip r:embed="rId2" cstate="screen">
            <a:extLst>
              <a:ext uri="{BEBA8EAE-BF5A-486C-A8C5-ECC9F3942E4B}">
                <a14:imgProps xmlns:a14="http://schemas.microsoft.com/office/drawing/2010/main">
                  <a14:imgLayer r:embed="rId3">
                    <a14:imgEffect>
                      <a14:sharpenSoften amount="10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a:off x="179511" y="1168834"/>
            <a:ext cx="7214021" cy="5410516"/>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5" name="Picture 4"/>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10000"/>
                    </a14:imgEffect>
                    <a14:imgEffect>
                      <a14:brightnessContrast contrast="10000"/>
                    </a14:imgEffect>
                  </a14:imgLayer>
                </a14:imgProps>
              </a:ext>
              <a:ext uri="{28A0092B-C50C-407E-A947-70E740481C1C}">
                <a14:useLocalDpi xmlns:a14="http://schemas.microsoft.com/office/drawing/2010/main"/>
              </a:ext>
            </a:extLst>
          </a:blip>
          <a:srcRect r="16837"/>
          <a:stretch/>
        </p:blipFill>
        <p:spPr>
          <a:xfrm>
            <a:off x="2987825" y="1168834"/>
            <a:ext cx="6002748" cy="5413520"/>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cxnSp>
        <p:nvCxnSpPr>
          <p:cNvPr id="6" name="Straight Arrow Connector 5"/>
          <p:cNvCxnSpPr/>
          <p:nvPr/>
        </p:nvCxnSpPr>
        <p:spPr>
          <a:xfrm>
            <a:off x="1403648" y="1628800"/>
            <a:ext cx="0" cy="115212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635896" y="4581128"/>
            <a:ext cx="0" cy="115212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7393532" y="2636912"/>
            <a:ext cx="0" cy="115212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05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
                                        </p:tgtEl>
                                        <p:attrNameLst>
                                          <p:attrName>style.opacity</p:attrName>
                                        </p:attrNameLst>
                                      </p:cBhvr>
                                      <p:to>
                                        <p:strVal val="0.5"/>
                                      </p:to>
                                    </p:set>
                                    <p:animEffect filter="image" prLst="opacity: 0.5">
                                      <p:cBhvr rctx="IE">
                                        <p:cTn id="7" dur="indefinite"/>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332656"/>
            <a:ext cx="8640960" cy="738664"/>
          </a:xfrm>
          <a:prstGeom prst="rect">
            <a:avLst/>
          </a:prstGeom>
          <a:noFill/>
        </p:spPr>
        <p:txBody>
          <a:bodyPr wrap="square" rtlCol="0">
            <a:spAutoFit/>
          </a:bodyPr>
          <a:lstStyle/>
          <a:p>
            <a:pPr marL="742950" indent="-742950">
              <a:buFont typeface="+mj-lt"/>
              <a:buAutoNum type="arabicPeriod" startAt="4"/>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Options</a:t>
            </a:r>
          </a:p>
        </p:txBody>
      </p:sp>
      <p:sp>
        <p:nvSpPr>
          <p:cNvPr id="6" name="Rectangle 5"/>
          <p:cNvSpPr/>
          <p:nvPr/>
        </p:nvSpPr>
        <p:spPr>
          <a:xfrm>
            <a:off x="390607" y="1268760"/>
            <a:ext cx="8496944" cy="5478423"/>
          </a:xfrm>
          <a:prstGeom prst="rect">
            <a:avLst/>
          </a:prstGeom>
        </p:spPr>
        <p:txBody>
          <a:bodyPr wrap="square">
            <a:spAutoFit/>
          </a:bodyPr>
          <a:lstStyle/>
          <a:p>
            <a:pPr lvl="1" indent="-457200" fontAlgn="ctr">
              <a:spcAft>
                <a:spcPts val="1000"/>
              </a:spcAft>
              <a:buFont typeface="+mj-lt"/>
              <a:buAutoNum type="arabicPeriod"/>
            </a:pPr>
            <a:r>
              <a:rPr lang="en-US" sz="24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 Nothing </a:t>
            </a:r>
            <a:r>
              <a:rPr lang="en-US" sz="2400" dirty="0" smtClean="0">
                <a:solidFill>
                  <a:srgbClr val="663300"/>
                </a:solidFill>
                <a:latin typeface="Arial" panose="020B0604020202020204" pitchFamily="34" charset="0"/>
                <a:cs typeface="Arial" panose="020B0604020202020204" pitchFamily="34" charset="0"/>
              </a:rPr>
              <a:t>– OGMAs, other constrained areas</a:t>
            </a:r>
            <a:endParaRPr lang="en-US" sz="2400" dirty="0">
              <a:solidFill>
                <a:srgbClr val="663300"/>
              </a:solidFill>
              <a:latin typeface="Arial" panose="020B0604020202020204" pitchFamily="34" charset="0"/>
              <a:cs typeface="Arial" panose="020B0604020202020204" pitchFamily="34" charset="0"/>
            </a:endParaRPr>
          </a:p>
          <a:p>
            <a:pPr lvl="1" indent="-457200" fontAlgn="ctr">
              <a:spcAft>
                <a:spcPts val="10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Clearly delineate where </a:t>
            </a:r>
            <a:r>
              <a:rPr lang="en-US" sz="2400" dirty="0" smtClean="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aggressive</a:t>
            </a:r>
            <a:r>
              <a:rPr lang="en-US" sz="2400" dirty="0" smtClean="0">
                <a:solidFill>
                  <a:srgbClr val="663300"/>
                </a:solidFill>
                <a:latin typeface="Arial" panose="020B0604020202020204" pitchFamily="34" charset="0"/>
                <a:cs typeface="Arial" panose="020B0604020202020204" pitchFamily="34" charset="0"/>
              </a:rPr>
              <a:t> management/harvest will occur</a:t>
            </a:r>
          </a:p>
          <a:p>
            <a:pPr lvl="1" indent="-457200" fontAlgn="ctr">
              <a:spcAft>
                <a:spcPts val="10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Harvest 2018 </a:t>
            </a:r>
            <a:r>
              <a:rPr lang="en-US" sz="2400" dirty="0" smtClean="0">
                <a:solidFill>
                  <a:srgbClr val="008000"/>
                </a:solidFill>
                <a:latin typeface="Arial" panose="020B0604020202020204" pitchFamily="34" charset="0"/>
                <a:cs typeface="Arial" panose="020B0604020202020204" pitchFamily="34" charset="0"/>
              </a:rPr>
              <a:t>green </a:t>
            </a:r>
            <a:r>
              <a:rPr lang="en-US" sz="2400" dirty="0">
                <a:solidFill>
                  <a:srgbClr val="663300"/>
                </a:solidFill>
                <a:latin typeface="Arial" panose="020B0604020202020204" pitchFamily="34" charset="0"/>
                <a:cs typeface="Arial" panose="020B0604020202020204" pitchFamily="34" charset="0"/>
              </a:rPr>
              <a:t>attack</a:t>
            </a:r>
            <a:r>
              <a:rPr lang="en-US" sz="2400" dirty="0" smtClean="0">
                <a:solidFill>
                  <a:srgbClr val="008000"/>
                </a:solidFill>
                <a:latin typeface="Arial" panose="020B0604020202020204" pitchFamily="34" charset="0"/>
                <a:cs typeface="Arial" panose="020B0604020202020204" pitchFamily="34" charset="0"/>
              </a:rPr>
              <a:t> </a:t>
            </a:r>
            <a:r>
              <a:rPr lang="en-US" sz="2400" dirty="0" smtClean="0">
                <a:solidFill>
                  <a:srgbClr val="663300"/>
                </a:solidFill>
                <a:latin typeface="Arial" panose="020B0604020202020204" pitchFamily="34" charset="0"/>
                <a:cs typeface="Arial" panose="020B0604020202020204" pitchFamily="34" charset="0"/>
              </a:rPr>
              <a:t>before 2019 flight </a:t>
            </a:r>
            <a:r>
              <a:rPr lang="en-US" sz="2400" u="sng" dirty="0" smtClean="0">
                <a:solidFill>
                  <a:srgbClr val="663300"/>
                </a:solidFill>
                <a:latin typeface="Arial" panose="020B0604020202020204" pitchFamily="34" charset="0"/>
                <a:cs typeface="Arial" panose="020B0604020202020204" pitchFamily="34" charset="0"/>
              </a:rPr>
              <a:t>but</a:t>
            </a:r>
            <a:r>
              <a:rPr lang="en-US" sz="2400" dirty="0" smtClean="0">
                <a:solidFill>
                  <a:srgbClr val="663300"/>
                </a:solidFill>
                <a:latin typeface="Arial" panose="020B0604020202020204" pitchFamily="34" charset="0"/>
                <a:cs typeface="Arial" panose="020B0604020202020204" pitchFamily="34" charset="0"/>
              </a:rPr>
              <a:t> always plan for two years of beetle management/extraction</a:t>
            </a:r>
          </a:p>
          <a:p>
            <a:pPr lvl="1" indent="-457200" fontAlgn="ctr">
              <a:spcAft>
                <a:spcPts val="10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Use appropriate tools to maximize DFB extraction with </a:t>
            </a:r>
            <a:r>
              <a:rPr lang="en-US" sz="2400" dirty="0" err="1" smtClean="0">
                <a:solidFill>
                  <a:srgbClr val="663300"/>
                </a:solidFill>
                <a:latin typeface="Arial" panose="020B0604020202020204" pitchFamily="34" charset="0"/>
                <a:cs typeface="Arial" panose="020B0604020202020204" pitchFamily="34" charset="0"/>
              </a:rPr>
              <a:t>fibre</a:t>
            </a:r>
            <a:r>
              <a:rPr lang="en-US" sz="2400" dirty="0" smtClean="0">
                <a:solidFill>
                  <a:srgbClr val="663300"/>
                </a:solidFill>
                <a:latin typeface="Arial" panose="020B0604020202020204" pitchFamily="34" charset="0"/>
                <a:cs typeface="Arial" panose="020B0604020202020204" pitchFamily="34" charset="0"/>
              </a:rPr>
              <a:t> extraction (for next spring)</a:t>
            </a:r>
          </a:p>
          <a:p>
            <a:pPr marL="896938" lvl="1" indent="-355600" fontAlgn="ctr">
              <a:spcAft>
                <a:spcPts val="1000"/>
              </a:spcAft>
              <a:buFont typeface="Arial" panose="020B0604020202020204" pitchFamily="34" charset="0"/>
              <a:buChar char="•"/>
            </a:pPr>
            <a:r>
              <a:rPr lang="en-US" sz="2200" dirty="0" smtClean="0">
                <a:solidFill>
                  <a:srgbClr val="663300"/>
                </a:solidFill>
                <a:latin typeface="Arial" panose="020B0604020202020204" pitchFamily="34" charset="0"/>
                <a:cs typeface="Arial" panose="020B0604020202020204" pitchFamily="34" charset="0"/>
              </a:rPr>
              <a:t>tree baiting (grid or spot)</a:t>
            </a:r>
          </a:p>
          <a:p>
            <a:pPr marL="896938" lvl="1" indent="-355600" fontAlgn="ctr">
              <a:spcAft>
                <a:spcPts val="1000"/>
              </a:spcAft>
              <a:buFont typeface="Arial" panose="020B0604020202020204" pitchFamily="34" charset="0"/>
              <a:buChar char="•"/>
            </a:pPr>
            <a:r>
              <a:rPr lang="en-CA" sz="2200" dirty="0" smtClean="0">
                <a:solidFill>
                  <a:srgbClr val="663300"/>
                </a:solidFill>
                <a:latin typeface="Arial" panose="020B0604020202020204" pitchFamily="34" charset="0"/>
                <a:cs typeface="Arial" panose="020B0604020202020204" pitchFamily="34" charset="0"/>
              </a:rPr>
              <a:t>funnel/mass trapping DFB within stands to promote overflow attack </a:t>
            </a:r>
            <a:r>
              <a:rPr lang="en-CA" sz="2200" u="sng" dirty="0" smtClean="0">
                <a:solidFill>
                  <a:srgbClr val="663300"/>
                </a:solidFill>
                <a:latin typeface="Arial" panose="020B0604020202020204" pitchFamily="34" charset="0"/>
                <a:cs typeface="Arial" panose="020B0604020202020204" pitchFamily="34" charset="0"/>
              </a:rPr>
              <a:t>and</a:t>
            </a:r>
            <a:r>
              <a:rPr lang="en-CA" sz="2200" dirty="0" smtClean="0">
                <a:solidFill>
                  <a:srgbClr val="663300"/>
                </a:solidFill>
                <a:latin typeface="Arial" panose="020B0604020202020204" pitchFamily="34" charset="0"/>
                <a:cs typeface="Arial" panose="020B0604020202020204" pitchFamily="34" charset="0"/>
              </a:rPr>
              <a:t> in severe burn areas to augment harvesting</a:t>
            </a:r>
          </a:p>
          <a:p>
            <a:pPr marL="896938" lvl="1" indent="-355600" fontAlgn="ctr">
              <a:spcAft>
                <a:spcPts val="1000"/>
              </a:spcAft>
              <a:buFont typeface="Arial" panose="020B0604020202020204" pitchFamily="34" charset="0"/>
              <a:buChar char="•"/>
            </a:pPr>
            <a:r>
              <a:rPr lang="en-CA" sz="2200" dirty="0" smtClean="0">
                <a:solidFill>
                  <a:srgbClr val="663300"/>
                </a:solidFill>
                <a:latin typeface="Arial" panose="020B0604020202020204" pitchFamily="34" charset="0"/>
                <a:cs typeface="Arial" panose="020B0604020202020204" pitchFamily="34" charset="0"/>
              </a:rPr>
              <a:t>conventional (green) trap trees – in 2019-2010 when DFB moves out of fire perimeter into green fir </a:t>
            </a:r>
            <a:endParaRPr lang="en-CA" sz="2200" dirty="0">
              <a:solidFill>
                <a:srgbClr val="6633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9860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p:cNvSpPr txBox="1"/>
          <p:nvPr/>
        </p:nvSpPr>
        <p:spPr>
          <a:xfrm>
            <a:off x="251520" y="332656"/>
            <a:ext cx="8640960" cy="2031325"/>
          </a:xfrm>
          <a:prstGeom prst="rect">
            <a:avLst/>
          </a:prstGeom>
          <a:noFill/>
        </p:spPr>
        <p:txBody>
          <a:bodyPr wrap="square" rtlCol="0">
            <a:spAutoFit/>
          </a:bodyPr>
          <a:lstStyle/>
          <a:p>
            <a:pPr marL="742950" indent="-742950">
              <a:buFont typeface="+mj-lt"/>
              <a:buAutoNum type="arabicPeriod" startAt="4"/>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Options</a:t>
            </a:r>
          </a:p>
          <a:p>
            <a:pPr marL="1793875" indent="-896938">
              <a:buFont typeface="+mj-lt"/>
              <a:buAutoNum type="alphaLcParenR"/>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targeted harvesting using </a:t>
            </a:r>
            <a:r>
              <a:rPr lang="en-CA" sz="4200"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semiochemicals</a:t>
            </a:r>
            <a:endParaRPr lang="en-CA" sz="4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2429508"/>
            <a:ext cx="5760640" cy="4320480"/>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5" name="Rectangle 4"/>
          <p:cNvSpPr/>
          <p:nvPr/>
        </p:nvSpPr>
        <p:spPr>
          <a:xfrm>
            <a:off x="6156176" y="2348880"/>
            <a:ext cx="2987824" cy="4308872"/>
          </a:xfrm>
          <a:prstGeom prst="rect">
            <a:avLst/>
          </a:prstGeom>
        </p:spPr>
        <p:txBody>
          <a:bodyPr wrap="square">
            <a:spAutoFit/>
          </a:bodyPr>
          <a:lstStyle/>
          <a:p>
            <a:pPr fontAlgn="auto">
              <a:lnSpc>
                <a:spcPct val="100000"/>
              </a:lnSpc>
              <a:spcBef>
                <a:spcPct val="0"/>
              </a:spcBef>
              <a:spcAft>
                <a:spcPts val="1200"/>
              </a:spcAft>
              <a:defRPr/>
            </a:pPr>
            <a:r>
              <a:rPr lang="en-CA" sz="2400" dirty="0" smtClean="0">
                <a:solidFill>
                  <a:srgbClr val="663300"/>
                </a:solidFill>
                <a:latin typeface="Arial" panose="020B0604020202020204" pitchFamily="34" charset="0"/>
                <a:cs typeface="Arial" panose="020B0604020202020204" pitchFamily="34" charset="0"/>
              </a:rPr>
              <a:t>Funnel traps (groups) placed in burned areas will capture DFB throughout flight period </a:t>
            </a:r>
            <a:r>
              <a:rPr lang="en-CA" sz="2400" u="sng" dirty="0" smtClean="0">
                <a:solidFill>
                  <a:srgbClr val="663300"/>
                </a:solidFill>
                <a:latin typeface="Arial" panose="020B0604020202020204" pitchFamily="34" charset="0"/>
                <a:cs typeface="Arial" panose="020B0604020202020204" pitchFamily="34" charset="0"/>
              </a:rPr>
              <a:t>and</a:t>
            </a:r>
            <a:r>
              <a:rPr lang="en-CA" sz="2400" dirty="0" smtClean="0">
                <a:solidFill>
                  <a:srgbClr val="663300"/>
                </a:solidFill>
                <a:latin typeface="Arial" panose="020B0604020202020204" pitchFamily="34" charset="0"/>
                <a:cs typeface="Arial" panose="020B0604020202020204" pitchFamily="34" charset="0"/>
              </a:rPr>
              <a:t> promote overflow attack on surrounding </a:t>
            </a:r>
            <a:r>
              <a:rPr lang="en-CA" sz="2400" dirty="0" err="1" smtClean="0">
                <a:solidFill>
                  <a:srgbClr val="663300"/>
                </a:solidFill>
                <a:latin typeface="Arial" panose="020B0604020202020204" pitchFamily="34" charset="0"/>
                <a:cs typeface="Arial" panose="020B0604020202020204" pitchFamily="34" charset="0"/>
              </a:rPr>
              <a:t>Fd</a:t>
            </a:r>
            <a:r>
              <a:rPr lang="en-CA" sz="2400" dirty="0" smtClean="0">
                <a:solidFill>
                  <a:srgbClr val="663300"/>
                </a:solidFill>
                <a:latin typeface="Arial" panose="020B0604020202020204" pitchFamily="34" charset="0"/>
                <a:cs typeface="Arial" panose="020B0604020202020204" pitchFamily="34" charset="0"/>
              </a:rPr>
              <a:t>.</a:t>
            </a:r>
          </a:p>
          <a:p>
            <a:pPr algn="ctr" fontAlgn="auto">
              <a:lnSpc>
                <a:spcPct val="100000"/>
              </a:lnSpc>
              <a:spcBef>
                <a:spcPct val="0"/>
              </a:spcBef>
              <a:spcAft>
                <a:spcPts val="1200"/>
              </a:spcAft>
              <a:defRPr/>
            </a:pPr>
            <a:r>
              <a:rPr lang="en-CA" sz="2400" dirty="0" smtClean="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Maximizes beetle capture and extraction.</a:t>
            </a:r>
            <a:endParaRPr lang="en-CA" sz="2400" dirty="0">
              <a:solidFill>
                <a:srgbClr val="892A17"/>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39255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06ED4C4E-C122-4822-81D0-8A481C218368}"/>
              </a:ext>
            </a:extLst>
          </p:cNvPr>
          <p:cNvSpPr/>
          <p:nvPr/>
        </p:nvSpPr>
        <p:spPr>
          <a:xfrm>
            <a:off x="1543717" y="188640"/>
            <a:ext cx="7383276" cy="1384995"/>
          </a:xfrm>
          <a:prstGeom prst="rect">
            <a:avLst/>
          </a:prstGeom>
          <a:noFill/>
        </p:spPr>
        <p:txBody>
          <a:bodyPr wrap="square" rtlCol="0">
            <a:spAutoFit/>
          </a:bodyPr>
          <a:lstStyle/>
          <a:p>
            <a:pPr>
              <a:spcAft>
                <a:spcPts val="1600"/>
              </a:spcAft>
            </a:pPr>
            <a:r>
              <a:rPr lang="en-CA" sz="2800" dirty="0">
                <a:latin typeface="Arial" panose="020B0604020202020204" pitchFamily="34" charset="0"/>
                <a:cs typeface="Arial" panose="020B0604020202020204" pitchFamily="34" charset="0"/>
              </a:rPr>
              <a:t>Scorched trees are attractive host for DFB so use </a:t>
            </a:r>
            <a:r>
              <a:rPr lang="en-CA" sz="2800"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conventional trap trees </a:t>
            </a:r>
            <a:r>
              <a:rPr lang="en-CA" sz="2800" dirty="0" smtClean="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(TT) </a:t>
            </a:r>
            <a:r>
              <a:rPr lang="en-CA" sz="2800" dirty="0" smtClean="0">
                <a:latin typeface="Arial" panose="020B0604020202020204" pitchFamily="34" charset="0"/>
                <a:cs typeface="Arial" panose="020B0604020202020204" pitchFamily="34" charset="0"/>
              </a:rPr>
              <a:t>on/outside </a:t>
            </a:r>
            <a:r>
              <a:rPr lang="en-CA" sz="2800" dirty="0">
                <a:latin typeface="Arial" panose="020B0604020202020204" pitchFamily="34" charset="0"/>
                <a:cs typeface="Arial" panose="020B0604020202020204" pitchFamily="34" charset="0"/>
              </a:rPr>
              <a:t>burn </a:t>
            </a:r>
            <a:r>
              <a:rPr lang="en-CA" sz="2800" dirty="0" smtClean="0">
                <a:latin typeface="Arial" panose="020B0604020202020204" pitchFamily="34" charset="0"/>
                <a:cs typeface="Arial" panose="020B0604020202020204" pitchFamily="34" charset="0"/>
              </a:rPr>
              <a:t>perimeter (green trees)</a:t>
            </a:r>
            <a:endParaRPr lang="en-CA" sz="28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6" name="Rectangle 5"/>
          <p:cNvSpPr/>
          <p:nvPr/>
        </p:nvSpPr>
        <p:spPr>
          <a:xfrm>
            <a:off x="5316413" y="2115721"/>
            <a:ext cx="3827587" cy="3185487"/>
          </a:xfrm>
          <a:prstGeom prst="rect">
            <a:avLst/>
          </a:prstGeom>
        </p:spPr>
        <p:txBody>
          <a:bodyPr wrap="square">
            <a:spAutoFit/>
          </a:bodyPr>
          <a:lstStyle/>
          <a:p>
            <a:pPr marL="266700" lvl="1" indent="-266700" fontAlgn="ctr">
              <a:spcAft>
                <a:spcPts val="600"/>
              </a:spcAft>
              <a:buFont typeface="Arial" panose="020B0604020202020204" pitchFamily="34" charset="0"/>
              <a:buChar char="•"/>
            </a:pPr>
            <a:r>
              <a:rPr lang="en-CA" sz="2200" dirty="0">
                <a:solidFill>
                  <a:srgbClr val="663300"/>
                </a:solidFill>
                <a:latin typeface="Arial" panose="020B0604020202020204" pitchFamily="34" charset="0"/>
                <a:cs typeface="Arial" panose="020B0604020202020204" pitchFamily="34" charset="0"/>
              </a:rPr>
              <a:t>1 </a:t>
            </a:r>
            <a:r>
              <a:rPr lang="en-CA" sz="2200" dirty="0" smtClean="0">
                <a:solidFill>
                  <a:srgbClr val="663300"/>
                </a:solidFill>
                <a:latin typeface="Arial" panose="020B0604020202020204" pitchFamily="34" charset="0"/>
                <a:cs typeface="Arial" panose="020B0604020202020204" pitchFamily="34" charset="0"/>
              </a:rPr>
              <a:t>TT for </a:t>
            </a:r>
            <a:r>
              <a:rPr lang="en-CA" sz="2200" dirty="0">
                <a:solidFill>
                  <a:srgbClr val="663300"/>
                </a:solidFill>
                <a:latin typeface="Arial" panose="020B0604020202020204" pitchFamily="34" charset="0"/>
                <a:cs typeface="Arial" panose="020B0604020202020204" pitchFamily="34" charset="0"/>
              </a:rPr>
              <a:t>every </a:t>
            </a:r>
            <a:r>
              <a:rPr lang="en-CA" sz="2200" dirty="0" smtClean="0">
                <a:solidFill>
                  <a:srgbClr val="663300"/>
                </a:solidFill>
                <a:latin typeface="Arial" panose="020B0604020202020204" pitchFamily="34" charset="0"/>
                <a:cs typeface="Arial" panose="020B0604020202020204" pitchFamily="34" charset="0"/>
              </a:rPr>
              <a:t>4-10 </a:t>
            </a:r>
            <a:r>
              <a:rPr lang="en-CA" sz="2200" dirty="0">
                <a:solidFill>
                  <a:srgbClr val="663300"/>
                </a:solidFill>
                <a:latin typeface="Arial" panose="020B0604020202020204" pitchFamily="34" charset="0"/>
                <a:cs typeface="Arial" panose="020B0604020202020204" pitchFamily="34" charset="0"/>
              </a:rPr>
              <a:t>infested trees</a:t>
            </a:r>
          </a:p>
          <a:p>
            <a:pPr marL="266700" lvl="1" indent="-266700" fontAlgn="ctr">
              <a:spcAft>
                <a:spcPts val="600"/>
              </a:spcAft>
              <a:buFont typeface="Arial" panose="020B0604020202020204" pitchFamily="34" charset="0"/>
              <a:buChar char="•"/>
            </a:pPr>
            <a:r>
              <a:rPr lang="en-CA" sz="2200" dirty="0">
                <a:solidFill>
                  <a:srgbClr val="663300"/>
                </a:solidFill>
                <a:latin typeface="Arial" panose="020B0604020202020204" pitchFamily="34" charset="0"/>
                <a:cs typeface="Arial" panose="020B0604020202020204" pitchFamily="34" charset="0"/>
              </a:rPr>
              <a:t>largest available </a:t>
            </a:r>
            <a:r>
              <a:rPr lang="en-CA" sz="2200" dirty="0" smtClean="0">
                <a:solidFill>
                  <a:srgbClr val="39CF3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green </a:t>
            </a:r>
            <a:r>
              <a:rPr lang="en-CA" sz="2200" dirty="0" smtClean="0">
                <a:solidFill>
                  <a:srgbClr val="663300"/>
                </a:solidFill>
                <a:latin typeface="Arial" panose="020B0604020202020204" pitchFamily="34" charset="0"/>
                <a:cs typeface="Arial" panose="020B0604020202020204" pitchFamily="34" charset="0"/>
              </a:rPr>
              <a:t>fir</a:t>
            </a:r>
            <a:endParaRPr lang="en-CA" sz="2200" dirty="0">
              <a:solidFill>
                <a:srgbClr val="663300"/>
              </a:solidFill>
              <a:latin typeface="Arial" panose="020B0604020202020204" pitchFamily="34" charset="0"/>
              <a:cs typeface="Arial" panose="020B0604020202020204" pitchFamily="34" charset="0"/>
            </a:endParaRPr>
          </a:p>
          <a:p>
            <a:pPr marL="266700" lvl="1" indent="-266700" fontAlgn="ctr">
              <a:spcAft>
                <a:spcPts val="600"/>
              </a:spcAft>
              <a:buFont typeface="Arial" panose="020B0604020202020204" pitchFamily="34" charset="0"/>
              <a:buChar char="•"/>
            </a:pPr>
            <a:r>
              <a:rPr lang="en-CA" sz="2200" dirty="0">
                <a:solidFill>
                  <a:srgbClr val="663300"/>
                </a:solidFill>
                <a:latin typeface="Arial" panose="020B0604020202020204" pitchFamily="34" charset="0"/>
                <a:cs typeface="Arial" panose="020B0604020202020204" pitchFamily="34" charset="0"/>
              </a:rPr>
              <a:t>shaded, not limbed or bucked</a:t>
            </a:r>
          </a:p>
          <a:p>
            <a:pPr marL="266700" lvl="1" indent="-266700" fontAlgn="ctr">
              <a:spcAft>
                <a:spcPts val="600"/>
              </a:spcAft>
              <a:buFont typeface="Arial" panose="020B0604020202020204" pitchFamily="34" charset="0"/>
              <a:buChar char="•"/>
            </a:pPr>
            <a:r>
              <a:rPr lang="en-CA" sz="2200" dirty="0" smtClean="0">
                <a:solidFill>
                  <a:srgbClr val="FF0000"/>
                </a:solidFill>
                <a:latin typeface="Arial" panose="020B0604020202020204" pitchFamily="34" charset="0"/>
                <a:cs typeface="Arial" panose="020B0604020202020204" pitchFamily="34" charset="0"/>
              </a:rPr>
              <a:t>can </a:t>
            </a:r>
            <a:r>
              <a:rPr lang="en-CA" sz="2200" dirty="0">
                <a:solidFill>
                  <a:srgbClr val="FF0000"/>
                </a:solidFill>
                <a:latin typeface="Arial" panose="020B0604020202020204" pitchFamily="34" charset="0"/>
                <a:cs typeface="Arial" panose="020B0604020202020204" pitchFamily="34" charset="0"/>
              </a:rPr>
              <a:t>saturate in 20-30 days</a:t>
            </a:r>
          </a:p>
          <a:p>
            <a:pPr marL="266700" lvl="1" indent="-266700" fontAlgn="ctr">
              <a:spcAft>
                <a:spcPts val="600"/>
              </a:spcAft>
              <a:buFont typeface="Arial" panose="020B0604020202020204" pitchFamily="34" charset="0"/>
              <a:buChar char="•"/>
            </a:pPr>
            <a:r>
              <a:rPr lang="en-CA" sz="2200" dirty="0">
                <a:solidFill>
                  <a:srgbClr val="FF0000"/>
                </a:solidFill>
                <a:latin typeface="Arial" panose="020B0604020202020204" pitchFamily="34" charset="0"/>
                <a:cs typeface="Arial" panose="020B0604020202020204" pitchFamily="34" charset="0"/>
              </a:rPr>
              <a:t>will create spillover</a:t>
            </a:r>
          </a:p>
          <a:p>
            <a:pPr marL="266700" lvl="1" indent="-266700" fontAlgn="ctr">
              <a:spcAft>
                <a:spcPts val="600"/>
              </a:spcAft>
              <a:buFont typeface="Arial" panose="020B0604020202020204" pitchFamily="34" charset="0"/>
              <a:buChar char="•"/>
            </a:pPr>
            <a:r>
              <a:rPr lang="en-CA" sz="2200" dirty="0">
                <a:solidFill>
                  <a:srgbClr val="663300"/>
                </a:solidFill>
                <a:latin typeface="Arial" panose="020B0604020202020204" pitchFamily="34" charset="0"/>
                <a:cs typeface="Arial" panose="020B0604020202020204" pitchFamily="34" charset="0"/>
              </a:rPr>
              <a:t>attract both </a:t>
            </a:r>
            <a:r>
              <a:rPr lang="en-CA" sz="2200" b="1" dirty="0">
                <a:solidFill>
                  <a:srgbClr val="663300"/>
                </a:solidFill>
                <a:latin typeface="Arial" panose="020B0604020202020204" pitchFamily="34" charset="0"/>
                <a:cs typeface="Arial" panose="020B0604020202020204" pitchFamily="34" charset="0"/>
              </a:rPr>
              <a:t>♀</a:t>
            </a:r>
            <a:r>
              <a:rPr lang="en-CA" sz="2200" dirty="0">
                <a:solidFill>
                  <a:srgbClr val="663300"/>
                </a:solidFill>
                <a:latin typeface="Arial" panose="020B0604020202020204" pitchFamily="34" charset="0"/>
                <a:cs typeface="Arial" panose="020B0604020202020204" pitchFamily="34" charset="0"/>
              </a:rPr>
              <a:t> + ♂</a:t>
            </a:r>
          </a:p>
        </p:txBody>
      </p:sp>
      <p:sp>
        <p:nvSpPr>
          <p:cNvPr id="7" name="TextBox 6">
            <a:extLst>
              <a:ext uri="{FF2B5EF4-FFF2-40B4-BE49-F238E27FC236}">
                <a16:creationId xmlns="" xmlns:a16="http://schemas.microsoft.com/office/drawing/2014/main" id="{D911F2D3-0B10-4288-A4A3-69F060B71015}"/>
              </a:ext>
            </a:extLst>
          </p:cNvPr>
          <p:cNvSpPr txBox="1"/>
          <p:nvPr/>
        </p:nvSpPr>
        <p:spPr>
          <a:xfrm flipH="1">
            <a:off x="1763688" y="5805264"/>
            <a:ext cx="7154434" cy="769441"/>
          </a:xfrm>
          <a:prstGeom prst="rect">
            <a:avLst/>
          </a:prstGeom>
          <a:noFill/>
        </p:spPr>
        <p:txBody>
          <a:bodyPr wrap="square" rtlCol="0">
            <a:spAutoFit/>
          </a:bodyPr>
          <a:lstStyle/>
          <a:p>
            <a:pPr marL="266700" indent="-266700"/>
            <a:r>
              <a:rPr lang="en-CA" sz="2200" dirty="0">
                <a:latin typeface="Arial" panose="020B0604020202020204" pitchFamily="34" charset="0"/>
                <a:cs typeface="Arial" panose="020B0604020202020204" pitchFamily="34" charset="0"/>
              </a:rPr>
              <a:t>** trap trees effective near fire setting but </a:t>
            </a:r>
            <a:r>
              <a:rPr lang="en-CA" sz="2200" dirty="0" smtClean="0">
                <a:latin typeface="Arial" panose="020B0604020202020204" pitchFamily="34" charset="0"/>
                <a:cs typeface="Arial" panose="020B0604020202020204" pitchFamily="34" charset="0"/>
              </a:rPr>
              <a:t>use </a:t>
            </a:r>
            <a:r>
              <a:rPr lang="en-CA" sz="2200" dirty="0">
                <a:latin typeface="Arial" panose="020B0604020202020204" pitchFamily="34" charset="0"/>
                <a:cs typeface="Arial" panose="020B0604020202020204" pitchFamily="34" charset="0"/>
              </a:rPr>
              <a:t>burnt </a:t>
            </a:r>
            <a:r>
              <a:rPr lang="en-CA" sz="2200" dirty="0" smtClean="0">
                <a:latin typeface="Arial" panose="020B0604020202020204" pitchFamily="34" charset="0"/>
                <a:cs typeface="Arial" panose="020B0604020202020204" pitchFamily="34" charset="0"/>
              </a:rPr>
              <a:t>trees as </a:t>
            </a:r>
            <a:r>
              <a:rPr lang="en-CA" sz="2200" dirty="0">
                <a:latin typeface="Arial" panose="020B0604020202020204" pitchFamily="34" charset="0"/>
                <a:cs typeface="Arial" panose="020B0604020202020204" pitchFamily="34" charset="0"/>
              </a:rPr>
              <a:t>“beetle sinks” </a:t>
            </a:r>
            <a:r>
              <a:rPr lang="en-CA" sz="2200" dirty="0" smtClean="0">
                <a:latin typeface="Arial" panose="020B0604020202020204" pitchFamily="34" charset="0"/>
                <a:cs typeface="Arial" panose="020B0604020202020204" pitchFamily="34" charset="0"/>
              </a:rPr>
              <a:t>where ever </a:t>
            </a:r>
            <a:r>
              <a:rPr lang="en-CA" sz="2200" dirty="0">
                <a:latin typeface="Arial" panose="020B0604020202020204" pitchFamily="34" charset="0"/>
                <a:cs typeface="Arial" panose="020B0604020202020204" pitchFamily="34" charset="0"/>
              </a:rPr>
              <a:t>possible </a:t>
            </a:r>
          </a:p>
        </p:txBody>
      </p:sp>
      <p:pic>
        <p:nvPicPr>
          <p:cNvPr id="2" name="Picture 1"/>
          <p:cNvPicPr>
            <a:picLocks noChangeAspect="1"/>
          </p:cNvPicPr>
          <p:nvPr/>
        </p:nvPicPr>
        <p:blipFill>
          <a:blip r:embed="rId4" cstate="screen">
            <a:extLst>
              <a:ext uri="{BEBA8EAE-BF5A-486C-A8C5-ECC9F3942E4B}">
                <a14:imgProps xmlns:a14="http://schemas.microsoft.com/office/drawing/2010/main">
                  <a14:imgLayer r:embed="rId5">
                    <a14:imgEffect>
                      <a14:sharpenSoften amount="10000"/>
                    </a14:imgEffect>
                    <a14:imgEffect>
                      <a14:brightnessContrast contrast="10000"/>
                    </a14:imgEffect>
                  </a14:imgLayer>
                </a14:imgProps>
              </a:ext>
              <a:ext uri="{28A0092B-C50C-407E-A947-70E740481C1C}">
                <a14:useLocalDpi xmlns:a14="http://schemas.microsoft.com/office/drawing/2010/main"/>
              </a:ext>
            </a:extLst>
          </a:blip>
          <a:stretch>
            <a:fillRect/>
          </a:stretch>
        </p:blipFill>
        <p:spPr>
          <a:xfrm>
            <a:off x="1633001" y="2318000"/>
            <a:ext cx="3707904" cy="278092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2947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06ED4C4E-C122-4822-81D0-8A481C218368}"/>
              </a:ext>
            </a:extLst>
          </p:cNvPr>
          <p:cNvSpPr/>
          <p:nvPr/>
        </p:nvSpPr>
        <p:spPr>
          <a:xfrm>
            <a:off x="1509204" y="188640"/>
            <a:ext cx="7383276" cy="1384995"/>
          </a:xfrm>
          <a:prstGeom prst="rect">
            <a:avLst/>
          </a:prstGeom>
          <a:noFill/>
        </p:spPr>
        <p:txBody>
          <a:bodyPr wrap="square" rtlCol="0">
            <a:spAutoFit/>
          </a:bodyPr>
          <a:lstStyle/>
          <a:p>
            <a:pPr>
              <a:spcAft>
                <a:spcPts val="1600"/>
              </a:spcAft>
            </a:pPr>
            <a:r>
              <a:rPr lang="en-CA" sz="2800" dirty="0" smtClean="0">
                <a:latin typeface="Arial" panose="020B0604020202020204" pitchFamily="34" charset="0"/>
                <a:cs typeface="Arial" panose="020B0604020202020204" pitchFamily="34" charset="0"/>
              </a:rPr>
              <a:t>Use </a:t>
            </a:r>
            <a:r>
              <a:rPr lang="en-CA" sz="28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in-block tree baiting </a:t>
            </a:r>
            <a:r>
              <a:rPr lang="en-CA" sz="2800" dirty="0">
                <a:latin typeface="Arial" panose="020B0604020202020204" pitchFamily="34" charset="0"/>
                <a:cs typeface="Arial" panose="020B0604020202020204" pitchFamily="34" charset="0"/>
              </a:rPr>
              <a:t>to hold beetles in proposed blocks and to attract DFB populations that are adjacent or </a:t>
            </a:r>
            <a:r>
              <a:rPr lang="en-CA" sz="2800" dirty="0" smtClean="0">
                <a:latin typeface="Arial" panose="020B0604020202020204" pitchFamily="34" charset="0"/>
                <a:cs typeface="Arial" panose="020B0604020202020204" pitchFamily="34" charset="0"/>
              </a:rPr>
              <a:t>dispersing</a:t>
            </a:r>
            <a:endParaRPr lang="en-CA" sz="28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5"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28442" y="1627977"/>
            <a:ext cx="2980638" cy="2161063"/>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1544712" y="1767350"/>
            <a:ext cx="4755480" cy="1236236"/>
          </a:xfrm>
          <a:prstGeom prst="rect">
            <a:avLst/>
          </a:prstGeom>
          <a:noFill/>
        </p:spPr>
        <p:txBody>
          <a:bodyPr wrap="square" rtlCol="0">
            <a:spAutoFit/>
          </a:bodyPr>
          <a:lstStyle>
            <a:defPPr>
              <a:defRPr lang="en-US"/>
            </a:defPPr>
            <a:lvl1pPr marL="285750" indent="-285750">
              <a:spcAft>
                <a:spcPts val="1000"/>
              </a:spcAft>
              <a:buFont typeface="Arial" panose="020B0604020202020204" pitchFamily="34" charset="0"/>
              <a:buChar char="•"/>
              <a:defRPr sz="300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CA" sz="2200" dirty="0">
                <a:solidFill>
                  <a:srgbClr val="663300"/>
                </a:solidFill>
                <a:effectLst/>
              </a:rPr>
              <a:t>beetles may not utilize full </a:t>
            </a:r>
            <a:r>
              <a:rPr lang="en-CA" sz="2200" dirty="0" smtClean="0">
                <a:solidFill>
                  <a:srgbClr val="663300"/>
                </a:solidFill>
                <a:effectLst/>
              </a:rPr>
              <a:t>tree</a:t>
            </a:r>
          </a:p>
          <a:p>
            <a:r>
              <a:rPr lang="en-CA" sz="2200" dirty="0" smtClean="0">
                <a:solidFill>
                  <a:srgbClr val="663300"/>
                </a:solidFill>
                <a:effectLst/>
              </a:rPr>
              <a:t>attack is spread over more trees (less attack/tree)</a:t>
            </a:r>
            <a:endParaRPr lang="en-CA" sz="2200" dirty="0">
              <a:solidFill>
                <a:srgbClr val="663300"/>
              </a:solidFill>
              <a:effectLst/>
            </a:endParaRPr>
          </a:p>
        </p:txBody>
      </p:sp>
      <p:pic>
        <p:nvPicPr>
          <p:cNvPr id="13" name="Picture 12"/>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15000"/>
                    </a14:imgEffect>
                    <a14:imgEffect>
                      <a14:brightnessContrast contrast="10000"/>
                    </a14:imgEffect>
                  </a14:imgLayer>
                </a14:imgProps>
              </a:ext>
              <a:ext uri="{28A0092B-C50C-407E-A947-70E740481C1C}">
                <a14:useLocalDpi xmlns:a14="http://schemas.microsoft.com/office/drawing/2010/main"/>
              </a:ext>
            </a:extLst>
          </a:blip>
          <a:srcRect l="27557"/>
          <a:stretch/>
        </p:blipFill>
        <p:spPr>
          <a:xfrm rot="5400000">
            <a:off x="1682276" y="3203573"/>
            <a:ext cx="3547199" cy="3672408"/>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pic>
        <p:nvPicPr>
          <p:cNvPr id="14"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51891" y="3995743"/>
            <a:ext cx="253709" cy="71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66199" y="4515032"/>
            <a:ext cx="253709" cy="71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95171" y="5033936"/>
            <a:ext cx="253709" cy="71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a:extLst>
              <a:ext uri="{FF2B5EF4-FFF2-40B4-BE49-F238E27FC236}">
                <a16:creationId xmlns="" xmlns:a16="http://schemas.microsoft.com/office/drawing/2014/main" id="{06ED4C4E-C122-4822-81D0-8A481C218368}"/>
              </a:ext>
            </a:extLst>
          </p:cNvPr>
          <p:cNvSpPr/>
          <p:nvPr/>
        </p:nvSpPr>
        <p:spPr>
          <a:xfrm>
            <a:off x="5459138" y="4740240"/>
            <a:ext cx="3549942" cy="1785104"/>
          </a:xfrm>
          <a:prstGeom prst="rect">
            <a:avLst/>
          </a:prstGeom>
          <a:noFill/>
        </p:spPr>
        <p:txBody>
          <a:bodyPr wrap="square" rtlCol="0">
            <a:spAutoFit/>
          </a:bodyPr>
          <a:lstStyle/>
          <a:p>
            <a:pPr>
              <a:spcAft>
                <a:spcPts val="1000"/>
              </a:spcAft>
            </a:pPr>
            <a:r>
              <a:rPr lang="en-CA" sz="2200" dirty="0">
                <a:solidFill>
                  <a:srgbClr val="663300"/>
                </a:solidFill>
                <a:latin typeface="Arial" panose="020B0604020202020204" pitchFamily="34" charset="0"/>
                <a:cs typeface="Arial" panose="020B0604020202020204" pitchFamily="34" charset="0"/>
              </a:rPr>
              <a:t>Optimize use of </a:t>
            </a:r>
            <a:r>
              <a:rPr lang="en-CA" sz="2200" dirty="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mass trapping techniques</a:t>
            </a:r>
            <a:r>
              <a:rPr lang="en-CA" sz="2200" dirty="0">
                <a:solidFill>
                  <a:srgbClr val="663300"/>
                </a:solidFill>
                <a:latin typeface="Arial" panose="020B0604020202020204" pitchFamily="34" charset="0"/>
                <a:cs typeface="Arial" panose="020B0604020202020204" pitchFamily="34" charset="0"/>
              </a:rPr>
              <a:t> in very severely burned </a:t>
            </a:r>
            <a:r>
              <a:rPr lang="en-CA" sz="2200" dirty="0" smtClean="0">
                <a:solidFill>
                  <a:srgbClr val="663300"/>
                </a:solidFill>
                <a:latin typeface="Arial" panose="020B0604020202020204" pitchFamily="34" charset="0"/>
                <a:cs typeface="Arial" panose="020B0604020202020204" pitchFamily="34" charset="0"/>
              </a:rPr>
              <a:t>areas, clearings - </a:t>
            </a:r>
            <a:r>
              <a:rPr lang="en-CA" sz="2200" dirty="0">
                <a:solidFill>
                  <a:srgbClr val="663300"/>
                </a:solidFill>
                <a:latin typeface="Arial" panose="020B0604020202020204" pitchFamily="34" charset="0"/>
                <a:cs typeface="Arial" panose="020B0604020202020204" pitchFamily="34" charset="0"/>
              </a:rPr>
              <a:t>near active DFB populations</a:t>
            </a:r>
          </a:p>
        </p:txBody>
      </p:sp>
    </p:spTree>
    <p:extLst>
      <p:ext uri="{BB962C8B-B14F-4D97-AF65-F5344CB8AC3E}">
        <p14:creationId xmlns:p14="http://schemas.microsoft.com/office/powerpoint/2010/main" val="23710620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56362B1F-3720-4F23-9102-B418F3A90C2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58610" y="1556792"/>
            <a:ext cx="2811222" cy="2448272"/>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6" name="Rectangle 5">
            <a:extLst>
              <a:ext uri="{FF2B5EF4-FFF2-40B4-BE49-F238E27FC236}">
                <a16:creationId xmlns="" xmlns:a16="http://schemas.microsoft.com/office/drawing/2014/main" id="{F8D0A5CC-8518-475E-8734-E1EEBE05FE85}"/>
              </a:ext>
            </a:extLst>
          </p:cNvPr>
          <p:cNvSpPr/>
          <p:nvPr/>
        </p:nvSpPr>
        <p:spPr>
          <a:xfrm>
            <a:off x="1693134" y="332656"/>
            <a:ext cx="7199345" cy="769441"/>
          </a:xfrm>
          <a:prstGeom prst="rect">
            <a:avLst/>
          </a:prstGeom>
        </p:spPr>
        <p:txBody>
          <a:bodyPr wrap="square">
            <a:spAutoFit/>
          </a:bodyPr>
          <a:lstStyle/>
          <a:p>
            <a:pPr>
              <a:spcAft>
                <a:spcPts val="1000"/>
              </a:spcAft>
            </a:pPr>
            <a:r>
              <a:rPr lang="en-CA" sz="2200" dirty="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MCH</a:t>
            </a:r>
            <a:r>
              <a:rPr lang="en-CA" sz="2200" dirty="0">
                <a:solidFill>
                  <a:srgbClr val="663300"/>
                </a:solidFill>
                <a:latin typeface="Arial" panose="020B0604020202020204" pitchFamily="34" charset="0"/>
                <a:cs typeface="Arial" panose="020B0604020202020204" pitchFamily="34" charset="0"/>
              </a:rPr>
              <a:t> – can protect live, green fir from DFB in </a:t>
            </a:r>
            <a:r>
              <a:rPr lang="en-CA" sz="2200" dirty="0" smtClean="0">
                <a:solidFill>
                  <a:srgbClr val="663300"/>
                </a:solidFill>
                <a:latin typeface="Arial" panose="020B0604020202020204" pitchFamily="34" charset="0"/>
                <a:cs typeface="Arial" panose="020B0604020202020204" pitchFamily="34" charset="0"/>
              </a:rPr>
              <a:t>special or constrained areas.</a:t>
            </a:r>
            <a:endParaRPr lang="en-CA" sz="2200" dirty="0">
              <a:solidFill>
                <a:srgbClr val="663300"/>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l="83495"/>
          <a:stretch/>
        </p:blipFill>
        <p:spPr>
          <a:xfrm>
            <a:off x="0" y="72008"/>
            <a:ext cx="1483537" cy="674136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5" cstate="screen">
            <a:extLst>
              <a:ext uri="{BEBA8EAE-BF5A-486C-A8C5-ECC9F3942E4B}">
                <a14:imgProps xmlns:a14="http://schemas.microsoft.com/office/drawing/2010/main">
                  <a14:imgLayer r:embed="rId6">
                    <a14:imgEffect>
                      <a14:sharpenSoften amount="1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5400000">
            <a:off x="4178914" y="2218719"/>
            <a:ext cx="5222342" cy="3916757"/>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
        <p:nvSpPr>
          <p:cNvPr id="10" name="TextBox 9"/>
          <p:cNvSpPr txBox="1"/>
          <p:nvPr/>
        </p:nvSpPr>
        <p:spPr>
          <a:xfrm>
            <a:off x="6156176" y="1609857"/>
            <a:ext cx="1438214" cy="584775"/>
          </a:xfrm>
          <a:prstGeom prst="rect">
            <a:avLst/>
          </a:prstGeom>
          <a:noFill/>
        </p:spPr>
        <p:txBody>
          <a:bodyPr wrap="none" rtlCol="0">
            <a:spAutoFit/>
          </a:bodyPr>
          <a:lstStyle/>
          <a:p>
            <a:r>
              <a:rPr lang="en-CA" sz="32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OGMA</a:t>
            </a:r>
            <a:endParaRPr lang="en-CA"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TextBox 8"/>
          <p:cNvSpPr txBox="1"/>
          <p:nvPr/>
        </p:nvSpPr>
        <p:spPr>
          <a:xfrm>
            <a:off x="2158364" y="4009652"/>
            <a:ext cx="1811714" cy="461665"/>
          </a:xfrm>
          <a:prstGeom prst="rect">
            <a:avLst/>
          </a:prstGeom>
          <a:noFill/>
        </p:spPr>
        <p:txBody>
          <a:bodyPr wrap="none" rtlCol="0">
            <a:spAutoFit/>
          </a:bodyPr>
          <a:lstStyle/>
          <a:p>
            <a:r>
              <a:rPr lang="en-CA" sz="2400" dirty="0" smtClean="0">
                <a:latin typeface="Arial" panose="020B0604020202020204" pitchFamily="34" charset="0"/>
                <a:cs typeface="Arial" panose="020B0604020202020204" pitchFamily="34" charset="0"/>
              </a:rPr>
              <a:t>MCH pouch</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5068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51520" y="332656"/>
            <a:ext cx="8640960" cy="738664"/>
          </a:xfrm>
          <a:prstGeom prst="rect">
            <a:avLst/>
          </a:prstGeom>
          <a:noFill/>
        </p:spPr>
        <p:txBody>
          <a:bodyPr wrap="square" rtlCol="0">
            <a:spAutoFit/>
          </a:bodyPr>
          <a:lstStyle/>
          <a:p>
            <a:pPr marL="742950" indent="-742950">
              <a:buFont typeface="+mj-lt"/>
              <a:buAutoNum type="arabicPeriod" startAt="5"/>
            </a:pPr>
            <a:r>
              <a:rPr lang="en-CA" sz="4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Critical Dates</a:t>
            </a:r>
          </a:p>
        </p:txBody>
      </p:sp>
      <p:sp>
        <p:nvSpPr>
          <p:cNvPr id="13" name="Rectangle 12"/>
          <p:cNvSpPr/>
          <p:nvPr/>
        </p:nvSpPr>
        <p:spPr>
          <a:xfrm>
            <a:off x="390607" y="1268760"/>
            <a:ext cx="8496944" cy="4031873"/>
          </a:xfrm>
          <a:prstGeom prst="rect">
            <a:avLst/>
          </a:prstGeom>
        </p:spPr>
        <p:txBody>
          <a:bodyPr wrap="square">
            <a:spAutoFit/>
          </a:bodyPr>
          <a:lstStyle/>
          <a:p>
            <a:pPr lvl="1" indent="-457200" fontAlgn="ctr">
              <a:spcAft>
                <a:spcPts val="12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Detailed aerial surveys – June through early July</a:t>
            </a:r>
            <a:endParaRPr lang="en-US" sz="2400" dirty="0">
              <a:solidFill>
                <a:srgbClr val="663300"/>
              </a:solidFill>
              <a:latin typeface="Arial" panose="020B0604020202020204" pitchFamily="34" charset="0"/>
              <a:cs typeface="Arial" panose="020B0604020202020204" pitchFamily="34" charset="0"/>
            </a:endParaRPr>
          </a:p>
          <a:p>
            <a:pPr lvl="1" indent="-457200" fontAlgn="ctr">
              <a:spcAft>
                <a:spcPts val="12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Aerial Overview Survey (Provincial, high level survey) – mid-July through August</a:t>
            </a:r>
          </a:p>
          <a:p>
            <a:pPr lvl="1" indent="-457200" fontAlgn="ctr">
              <a:spcAft>
                <a:spcPts val="12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Ground detection – August (July) to November (optimum) but can continue through winter</a:t>
            </a:r>
          </a:p>
          <a:p>
            <a:pPr lvl="1" indent="-457200" fontAlgn="ctr">
              <a:spcAft>
                <a:spcPts val="12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Delineate harvest blocks (fall-winter)</a:t>
            </a:r>
          </a:p>
          <a:p>
            <a:pPr lvl="1" indent="-457200" fontAlgn="ctr">
              <a:spcAft>
                <a:spcPts val="1200"/>
              </a:spcAft>
              <a:buFont typeface="+mj-lt"/>
              <a:buAutoNum type="arabicPeriod"/>
            </a:pPr>
            <a:r>
              <a:rPr lang="en-US" sz="2400" dirty="0" smtClean="0">
                <a:solidFill>
                  <a:srgbClr val="663300"/>
                </a:solidFill>
                <a:latin typeface="Arial" panose="020B0604020202020204" pitchFamily="34" charset="0"/>
                <a:cs typeface="Arial" panose="020B0604020202020204" pitchFamily="34" charset="0"/>
              </a:rPr>
              <a:t>Harvest </a:t>
            </a:r>
            <a:r>
              <a:rPr lang="en-US" sz="2400" dirty="0" smtClean="0">
                <a:solidFill>
                  <a:srgbClr val="892A1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2018 DFB attack </a:t>
            </a:r>
            <a:r>
              <a:rPr lang="en-US" sz="2400" dirty="0" smtClean="0">
                <a:solidFill>
                  <a:srgbClr val="663300"/>
                </a:solidFill>
                <a:latin typeface="Arial" panose="020B0604020202020204" pitchFamily="34" charset="0"/>
                <a:cs typeface="Arial" panose="020B0604020202020204" pitchFamily="34" charset="0"/>
              </a:rPr>
              <a:t>prior to April 2019 </a:t>
            </a:r>
            <a:r>
              <a:rPr lang="en-US" sz="2400" u="sng" dirty="0" smtClean="0">
                <a:solidFill>
                  <a:srgbClr val="663300"/>
                </a:solidFill>
                <a:latin typeface="Arial" panose="020B0604020202020204" pitchFamily="34" charset="0"/>
                <a:cs typeface="Arial" panose="020B0604020202020204" pitchFamily="34" charset="0"/>
              </a:rPr>
              <a:t>or</a:t>
            </a:r>
            <a:r>
              <a:rPr lang="en-US" sz="2400" dirty="0" smtClean="0">
                <a:solidFill>
                  <a:srgbClr val="663300"/>
                </a:solidFill>
                <a:latin typeface="Arial" panose="020B0604020202020204" pitchFamily="34" charset="0"/>
                <a:cs typeface="Arial" panose="020B0604020202020204" pitchFamily="34" charset="0"/>
              </a:rPr>
              <a:t> implement a holding strategy (baits, funnel traps, trap trees) for 2019 DFB flight and harvest</a:t>
            </a:r>
          </a:p>
        </p:txBody>
      </p:sp>
      <p:pic>
        <p:nvPicPr>
          <p:cNvPr id="15" name="Picture 14"/>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10000"/>
                    </a14:imgEffect>
                    <a14:imgEffect>
                      <a14:brightnessContrast contrast="10000"/>
                    </a14:imgEffect>
                  </a14:imgLayer>
                </a14:imgProps>
              </a:ext>
              <a:ext uri="{28A0092B-C50C-407E-A947-70E740481C1C}">
                <a14:useLocalDpi xmlns:a14="http://schemas.microsoft.com/office/drawing/2010/main"/>
              </a:ext>
            </a:extLst>
          </a:blip>
          <a:srcRect b="76699"/>
          <a:stretch/>
        </p:blipFill>
        <p:spPr>
          <a:xfrm>
            <a:off x="216507" y="5279186"/>
            <a:ext cx="8710986" cy="1522309"/>
          </a:xfrm>
          <a:prstGeom prst="rect">
            <a:avLst/>
          </a:prstGeom>
          <a:ln w="6350">
            <a:solidFill>
              <a:schemeClr val="tx1">
                <a:lumMod val="50000"/>
                <a:lumOff val="50000"/>
              </a:schemeClr>
            </a:solidFill>
          </a:ln>
          <a:effectLst>
            <a:outerShdw blurRad="50800" dist="50800" dir="2700000" algn="tl" rotWithShape="0">
              <a:prstClr val="black">
                <a:alpha val="50000"/>
              </a:prstClr>
            </a:outerShdw>
          </a:effectLst>
        </p:spPr>
      </p:pic>
    </p:spTree>
    <p:extLst>
      <p:ext uri="{BB962C8B-B14F-4D97-AF65-F5344CB8AC3E}">
        <p14:creationId xmlns:p14="http://schemas.microsoft.com/office/powerpoint/2010/main" val="15215273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10000"/>
                    </a14:imgEffect>
                    <a14:imgEffect>
                      <a14:brightnessContrast bright="15000" contrast="20000"/>
                    </a14:imgEffect>
                  </a14:imgLayer>
                </a14:imgProps>
              </a:ext>
              <a:ext uri="{28A0092B-C50C-407E-A947-70E740481C1C}">
                <a14:useLocalDpi xmlns:a14="http://schemas.microsoft.com/office/drawing/2010/main"/>
              </a:ext>
            </a:extLst>
          </a:blip>
          <a:srcRect l="12153" r="6650" b="18803"/>
          <a:stretch/>
        </p:blipFill>
        <p:spPr>
          <a:xfrm>
            <a:off x="-1" y="0"/>
            <a:ext cx="9144001" cy="6858000"/>
          </a:xfrm>
          <a:prstGeom prst="rect">
            <a:avLst/>
          </a:prstGeom>
        </p:spPr>
      </p:pic>
      <p:pic>
        <p:nvPicPr>
          <p:cNvPr id="3080" name="Picture 8" descr="Related image">
            <a:hlinkClick r:id="rId4"/>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865" b="95516" l="5719" r="89869"/>
                    </a14:imgEffect>
                  </a14:imgLayer>
                </a14:imgProps>
              </a:ext>
              <a:ext uri="{28A0092B-C50C-407E-A947-70E740481C1C}">
                <a14:useLocalDpi xmlns:a14="http://schemas.microsoft.com/office/drawing/2010/main"/>
              </a:ext>
            </a:extLst>
          </a:blip>
          <a:srcRect l="12521" r="14053"/>
          <a:stretch/>
        </p:blipFill>
        <p:spPr bwMode="auto">
          <a:xfrm>
            <a:off x="3440154" y="-99392"/>
            <a:ext cx="4216893" cy="33413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000866" y="980728"/>
            <a:ext cx="3105337" cy="800219"/>
          </a:xfrm>
          <a:prstGeom prst="rect">
            <a:avLst/>
          </a:prstGeom>
          <a:noFill/>
        </p:spPr>
        <p:txBody>
          <a:bodyPr wrap="none" rtlCol="0">
            <a:spAutoFit/>
          </a:bodyPr>
          <a:lstStyle/>
          <a:p>
            <a:r>
              <a:rPr lang="en-CA" sz="4600" dirty="0" smtClean="0">
                <a:solidFill>
                  <a:srgbClr val="FFFFCC"/>
                </a:solidFill>
                <a:effectLst>
                  <a:outerShdw blurRad="38100" dist="38100" dir="2700000" algn="tl">
                    <a:srgbClr val="000000">
                      <a:alpha val="43137"/>
                    </a:srgbClr>
                  </a:outerShdw>
                </a:effectLst>
                <a:latin typeface="Comic Sans MS" panose="030F0702030302020204" pitchFamily="66" charset="0"/>
                <a:cs typeface="Arial" panose="020B0604020202020204" pitchFamily="34" charset="0"/>
              </a:rPr>
              <a:t>Thank you.</a:t>
            </a:r>
            <a:endParaRPr lang="en-CA" sz="4600" dirty="0">
              <a:solidFill>
                <a:srgbClr val="FFFFCC"/>
              </a:solidFill>
              <a:effectLst>
                <a:outerShdw blurRad="38100" dist="38100" dir="2700000" algn="tl">
                  <a:srgbClr val="000000">
                    <a:alpha val="43137"/>
                  </a:srgbClr>
                </a:outerShdw>
              </a:effectLst>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1455105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2538</TotalTime>
  <Words>1261</Words>
  <Application>Microsoft Office PowerPoint</Application>
  <PresentationFormat>On-screen Show (4:3)</PresentationFormat>
  <Paragraphs>176</Paragraphs>
  <Slides>32</Slides>
  <Notes>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Host preference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Rev 1</dc:creator>
  <cp:lastModifiedBy>Rev 1</cp:lastModifiedBy>
  <cp:revision>86</cp:revision>
  <dcterms:created xsi:type="dcterms:W3CDTF">2018-05-15T15:55:51Z</dcterms:created>
  <dcterms:modified xsi:type="dcterms:W3CDTF">2018-06-07T14:54:45Z</dcterms:modified>
</cp:coreProperties>
</file>